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nva Sans" panose="020B0604020202020204" charset="0"/>
      <p:regular r:id="rId21"/>
    </p:embeddedFont>
    <p:embeddedFont>
      <p:font typeface="Canva Sans Bold" panose="020B0604020202020204" charset="0"/>
      <p:regular r:id="rId22"/>
    </p:embeddedFont>
    <p:embeddedFont>
      <p:font typeface="Gagalin" panose="020B0604020202020204" charset="0"/>
      <p:regular r:id="rId23"/>
    </p:embeddedFont>
    <p:embeddedFont>
      <p:font typeface="Hagrid Text Bold" panose="020B0604020202020204" charset="0"/>
      <p:regular r:id="rId24"/>
    </p:embeddedFont>
    <p:embeddedFont>
      <p:font typeface="IBM Plex Sans" panose="020B0503050203000203" pitchFamily="34" charset="0"/>
      <p:regular r:id="rId25"/>
    </p:embeddedFont>
    <p:embeddedFont>
      <p:font typeface="Lovelo" panose="020B0604020202020204" charset="0"/>
      <p:regular r:id="rId26"/>
    </p:embeddedFont>
    <p:embeddedFont>
      <p:font typeface="Montserrat Bold" panose="020B0604020202020204" charset="0"/>
      <p:regular r:id="rId27"/>
    </p:embeddedFont>
    <p:embeddedFont>
      <p:font typeface="Open Sans Bold" panose="020B0604020202020204" charset="0"/>
      <p:regular r:id="rId28"/>
    </p:embeddedFont>
    <p:embeddedFont>
      <p:font typeface="Shrikhand" panose="020B0604020202020204" charset="0"/>
      <p:regular r:id="rId29"/>
    </p:embeddedFont>
    <p:embeddedFont>
      <p:font typeface="The Seasons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png"/><Relationship Id="rId7" Type="http://schemas.openxmlformats.org/officeDocument/2006/relationships/image" Target="../media/image35.jpeg"/><Relationship Id="rId12" Type="http://schemas.openxmlformats.org/officeDocument/2006/relationships/image" Target="../media/image40.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png"/><Relationship Id="rId7"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9618" y="5502209"/>
            <a:ext cx="19871706" cy="5361380"/>
            <a:chOff x="0" y="0"/>
            <a:chExt cx="3355600" cy="905340"/>
          </a:xfrm>
        </p:grpSpPr>
        <p:sp>
          <p:nvSpPr>
            <p:cNvPr id="3" name="Freeform 3"/>
            <p:cNvSpPr/>
            <p:nvPr/>
          </p:nvSpPr>
          <p:spPr>
            <a:xfrm>
              <a:off x="0" y="0"/>
              <a:ext cx="3355600" cy="905340"/>
            </a:xfrm>
            <a:custGeom>
              <a:avLst/>
              <a:gdLst/>
              <a:ahLst/>
              <a:cxnLst/>
              <a:rect l="l" t="t" r="r" b="b"/>
              <a:pathLst>
                <a:path w="3355600" h="905340">
                  <a:moveTo>
                    <a:pt x="12077" y="0"/>
                  </a:moveTo>
                  <a:lnTo>
                    <a:pt x="3343522" y="0"/>
                  </a:lnTo>
                  <a:cubicBezTo>
                    <a:pt x="3350192" y="0"/>
                    <a:pt x="3355600" y="5407"/>
                    <a:pt x="3355600" y="12077"/>
                  </a:cubicBezTo>
                  <a:lnTo>
                    <a:pt x="3355600" y="893262"/>
                  </a:lnTo>
                  <a:cubicBezTo>
                    <a:pt x="3355600" y="896466"/>
                    <a:pt x="3354327" y="899537"/>
                    <a:pt x="3352062" y="901802"/>
                  </a:cubicBezTo>
                  <a:cubicBezTo>
                    <a:pt x="3349797" y="904067"/>
                    <a:pt x="3346726" y="905340"/>
                    <a:pt x="3343522" y="905340"/>
                  </a:cubicBezTo>
                  <a:lnTo>
                    <a:pt x="12077" y="905340"/>
                  </a:lnTo>
                  <a:cubicBezTo>
                    <a:pt x="8874" y="905340"/>
                    <a:pt x="5802" y="904067"/>
                    <a:pt x="3537" y="901802"/>
                  </a:cubicBezTo>
                  <a:cubicBezTo>
                    <a:pt x="1272" y="899537"/>
                    <a:pt x="0" y="896466"/>
                    <a:pt x="0" y="893262"/>
                  </a:cubicBezTo>
                  <a:lnTo>
                    <a:pt x="0" y="12077"/>
                  </a:lnTo>
                  <a:cubicBezTo>
                    <a:pt x="0" y="8874"/>
                    <a:pt x="1272" y="5802"/>
                    <a:pt x="3537" y="3537"/>
                  </a:cubicBezTo>
                  <a:cubicBezTo>
                    <a:pt x="5802" y="1272"/>
                    <a:pt x="8874" y="0"/>
                    <a:pt x="12077" y="0"/>
                  </a:cubicBezTo>
                  <a:close/>
                </a:path>
              </a:pathLst>
            </a:custGeom>
            <a:blipFill>
              <a:blip r:embed="rId2"/>
              <a:stretch>
                <a:fillRect t="-7913" b="-7913"/>
              </a:stretch>
            </a:blipFill>
          </p:spPr>
        </p:sp>
      </p:grpSp>
      <p:sp>
        <p:nvSpPr>
          <p:cNvPr id="4" name="TextBox 4"/>
          <p:cNvSpPr txBox="1"/>
          <p:nvPr/>
        </p:nvSpPr>
        <p:spPr>
          <a:xfrm>
            <a:off x="512478" y="2599784"/>
            <a:ext cx="14671698" cy="2316628"/>
          </a:xfrm>
          <a:prstGeom prst="rect">
            <a:avLst/>
          </a:prstGeom>
        </p:spPr>
        <p:txBody>
          <a:bodyPr lIns="0" tIns="0" rIns="0" bIns="0" rtlCol="0" anchor="t">
            <a:spAutoFit/>
          </a:bodyPr>
          <a:lstStyle/>
          <a:p>
            <a:pPr algn="l">
              <a:lnSpc>
                <a:spcPts val="8864"/>
              </a:lnSpc>
            </a:pPr>
            <a:r>
              <a:rPr lang="en-US" sz="9233">
                <a:solidFill>
                  <a:srgbClr val="244B60"/>
                </a:solidFill>
                <a:latin typeface="Shrikhand"/>
                <a:ea typeface="Shrikhand"/>
                <a:cs typeface="Shrikhand"/>
                <a:sym typeface="Shrikhand"/>
              </a:rPr>
              <a:t>SQL DATA ANALYSIS PROJECT: JENSON USA</a:t>
            </a:r>
          </a:p>
        </p:txBody>
      </p:sp>
      <p:sp>
        <p:nvSpPr>
          <p:cNvPr id="5" name="TextBox 5"/>
          <p:cNvSpPr txBox="1"/>
          <p:nvPr/>
        </p:nvSpPr>
        <p:spPr>
          <a:xfrm>
            <a:off x="14113361" y="8768229"/>
            <a:ext cx="3145939" cy="994112"/>
          </a:xfrm>
          <a:prstGeom prst="rect">
            <a:avLst/>
          </a:prstGeom>
        </p:spPr>
        <p:txBody>
          <a:bodyPr lIns="0" tIns="0" rIns="0" bIns="0" rtlCol="0" anchor="t">
            <a:spAutoFit/>
          </a:bodyPr>
          <a:lstStyle/>
          <a:p>
            <a:pPr algn="r">
              <a:lnSpc>
                <a:spcPts val="4006"/>
              </a:lnSpc>
              <a:spcBef>
                <a:spcPct val="0"/>
              </a:spcBef>
            </a:pPr>
            <a:r>
              <a:rPr lang="en-US" sz="2861">
                <a:solidFill>
                  <a:srgbClr val="FBFCFB"/>
                </a:solidFill>
                <a:latin typeface="Canva Sans"/>
                <a:ea typeface="Canva Sans"/>
                <a:cs typeface="Canva Sans"/>
                <a:sym typeface="Canva Sans"/>
              </a:rPr>
              <a:t>PRESENTED BY: </a:t>
            </a:r>
            <a:r>
              <a:rPr lang="en-US" sz="2861" b="1">
                <a:solidFill>
                  <a:srgbClr val="FBFCFB"/>
                </a:solidFill>
                <a:latin typeface="Canva Sans Bold"/>
                <a:ea typeface="Canva Sans Bold"/>
                <a:cs typeface="Canva Sans Bold"/>
                <a:sym typeface="Canva Sans Bold"/>
              </a:rPr>
              <a:t>SYED IBRAHIM</a:t>
            </a:r>
          </a:p>
        </p:txBody>
      </p:sp>
      <p:sp>
        <p:nvSpPr>
          <p:cNvPr id="6" name="Freeform 6"/>
          <p:cNvSpPr/>
          <p:nvPr/>
        </p:nvSpPr>
        <p:spPr>
          <a:xfrm>
            <a:off x="483228" y="291455"/>
            <a:ext cx="1302914" cy="1155923"/>
          </a:xfrm>
          <a:custGeom>
            <a:avLst/>
            <a:gdLst/>
            <a:ahLst/>
            <a:cxnLst/>
            <a:rect l="l" t="t" r="r" b="b"/>
            <a:pathLst>
              <a:path w="1302914" h="1155923">
                <a:moveTo>
                  <a:pt x="0" y="0"/>
                </a:moveTo>
                <a:lnTo>
                  <a:pt x="1302914" y="0"/>
                </a:lnTo>
                <a:lnTo>
                  <a:pt x="1302914" y="1155923"/>
                </a:lnTo>
                <a:lnTo>
                  <a:pt x="0" y="1155923"/>
                </a:lnTo>
                <a:lnTo>
                  <a:pt x="0" y="0"/>
                </a:lnTo>
                <a:close/>
              </a:path>
            </a:pathLst>
          </a:custGeom>
          <a:blipFill>
            <a:blip r:embed="rId3" cstate="email">
              <a:extLst>
                <a:ext uri="{28A0092B-C50C-407E-A947-70E740481C1C}">
                  <a14:useLocalDpi xmlns:a14="http://schemas.microsoft.com/office/drawing/2010/main"/>
                </a:ext>
              </a:extLst>
            </a:blip>
            <a:stretch>
              <a:fillRect l="-130444" r="-132055" b="-70793"/>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022497"/>
            <a:chOff x="0" y="0"/>
            <a:chExt cx="2833290" cy="468264"/>
          </a:xfrm>
        </p:grpSpPr>
        <p:sp>
          <p:nvSpPr>
            <p:cNvPr id="3" name="Freeform 3"/>
            <p:cNvSpPr/>
            <p:nvPr/>
          </p:nvSpPr>
          <p:spPr>
            <a:xfrm flipH="1">
              <a:off x="0" y="0"/>
              <a:ext cx="2833290" cy="468264"/>
            </a:xfrm>
            <a:custGeom>
              <a:avLst/>
              <a:gdLst/>
              <a:ahLst/>
              <a:cxnLst/>
              <a:rect l="l" t="t" r="r" b="b"/>
              <a:pathLst>
                <a:path w="2833290" h="468264">
                  <a:moveTo>
                    <a:pt x="2833290" y="0"/>
                  </a:moveTo>
                  <a:lnTo>
                    <a:pt x="0" y="0"/>
                  </a:lnTo>
                  <a:lnTo>
                    <a:pt x="0" y="468264"/>
                  </a:lnTo>
                  <a:lnTo>
                    <a:pt x="2833290" y="468264"/>
                  </a:lnTo>
                  <a:close/>
                </a:path>
              </a:pathLst>
            </a:custGeom>
            <a:blipFill>
              <a:blip r:embed="rId2" cstate="email">
                <a:extLst>
                  <a:ext uri="{28A0092B-C50C-407E-A947-70E740481C1C}">
                    <a14:useLocalDpi xmlns:a14="http://schemas.microsoft.com/office/drawing/2010/main"/>
                  </a:ext>
                </a:extLst>
              </a:blip>
              <a:stretch>
                <a:fillRect t="-119795" b="-119795"/>
              </a:stretch>
            </a:blipFill>
          </p:spPr>
        </p:sp>
      </p:grpSp>
      <p:sp>
        <p:nvSpPr>
          <p:cNvPr id="4" name="Freeform 4"/>
          <p:cNvSpPr/>
          <p:nvPr/>
        </p:nvSpPr>
        <p:spPr>
          <a:xfrm>
            <a:off x="499416" y="4795507"/>
            <a:ext cx="9343316" cy="2531042"/>
          </a:xfrm>
          <a:custGeom>
            <a:avLst/>
            <a:gdLst/>
            <a:ahLst/>
            <a:cxnLst/>
            <a:rect l="l" t="t" r="r" b="b"/>
            <a:pathLst>
              <a:path w="9343316" h="2531042">
                <a:moveTo>
                  <a:pt x="0" y="0"/>
                </a:moveTo>
                <a:lnTo>
                  <a:pt x="9343317" y="0"/>
                </a:lnTo>
                <a:lnTo>
                  <a:pt x="9343317" y="2531042"/>
                </a:lnTo>
                <a:lnTo>
                  <a:pt x="0" y="2531042"/>
                </a:lnTo>
                <a:lnTo>
                  <a:pt x="0" y="0"/>
                </a:lnTo>
                <a:close/>
              </a:path>
            </a:pathLst>
          </a:custGeom>
          <a:blipFill>
            <a:blip r:embed="rId3"/>
            <a:stretch>
              <a:fillRect/>
            </a:stretch>
          </a:blipFill>
        </p:spPr>
      </p:sp>
      <p:sp>
        <p:nvSpPr>
          <p:cNvPr id="5" name="Freeform 5"/>
          <p:cNvSpPr/>
          <p:nvPr/>
        </p:nvSpPr>
        <p:spPr>
          <a:xfrm>
            <a:off x="7715314" y="7626273"/>
            <a:ext cx="5123288" cy="2397366"/>
          </a:xfrm>
          <a:custGeom>
            <a:avLst/>
            <a:gdLst/>
            <a:ahLst/>
            <a:cxnLst/>
            <a:rect l="l" t="t" r="r" b="b"/>
            <a:pathLst>
              <a:path w="5123288" h="2397366">
                <a:moveTo>
                  <a:pt x="0" y="0"/>
                </a:moveTo>
                <a:lnTo>
                  <a:pt x="5123289" y="0"/>
                </a:lnTo>
                <a:lnTo>
                  <a:pt x="5123289" y="2397366"/>
                </a:lnTo>
                <a:lnTo>
                  <a:pt x="0" y="2397366"/>
                </a:lnTo>
                <a:lnTo>
                  <a:pt x="0" y="0"/>
                </a:lnTo>
                <a:close/>
              </a:path>
            </a:pathLst>
          </a:custGeom>
          <a:blipFill>
            <a:blip r:embed="rId4"/>
            <a:stretch>
              <a:fillRect r="-8186"/>
            </a:stretch>
          </a:blipFill>
        </p:spPr>
      </p:sp>
      <p:grpSp>
        <p:nvGrpSpPr>
          <p:cNvPr id="6" name="Group 6"/>
          <p:cNvGrpSpPr/>
          <p:nvPr/>
        </p:nvGrpSpPr>
        <p:grpSpPr>
          <a:xfrm>
            <a:off x="13888238" y="0"/>
            <a:ext cx="6742124" cy="5838376"/>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0388" r="-10388"/>
              </a:stretch>
            </a:blipFill>
            <a:ln cap="sq">
              <a:noFill/>
              <a:prstDash val="solid"/>
              <a:miter/>
            </a:ln>
          </p:spPr>
        </p:sp>
      </p:grpSp>
      <p:grpSp>
        <p:nvGrpSpPr>
          <p:cNvPr id="8" name="Group 8"/>
          <p:cNvGrpSpPr/>
          <p:nvPr/>
        </p:nvGrpSpPr>
        <p:grpSpPr>
          <a:xfrm>
            <a:off x="15987009" y="5291911"/>
            <a:ext cx="6742124" cy="5838376"/>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cstate="email">
                <a:extLst>
                  <a:ext uri="{28A0092B-C50C-407E-A947-70E740481C1C}">
                    <a14:useLocalDpi xmlns:a14="http://schemas.microsoft.com/office/drawing/2010/main"/>
                  </a:ext>
                </a:extLst>
              </a:blip>
              <a:stretch>
                <a:fillRect t="-36501" b="-36501"/>
              </a:stretch>
            </a:blipFill>
            <a:ln cap="sq">
              <a:noFill/>
              <a:prstDash val="solid"/>
              <a:miter/>
            </a:ln>
          </p:spPr>
        </p:sp>
      </p:grpSp>
      <p:grpSp>
        <p:nvGrpSpPr>
          <p:cNvPr id="10" name="Group 10"/>
          <p:cNvGrpSpPr/>
          <p:nvPr/>
        </p:nvGrpSpPr>
        <p:grpSpPr>
          <a:xfrm>
            <a:off x="10773348" y="2229848"/>
            <a:ext cx="6742124" cy="5838376"/>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cstate="email">
                <a:extLst>
                  <a:ext uri="{28A0092B-C50C-407E-A947-70E740481C1C}">
                    <a14:useLocalDpi xmlns:a14="http://schemas.microsoft.com/office/drawing/2010/main"/>
                  </a:ext>
                </a:extLst>
              </a:blip>
              <a:stretch>
                <a:fillRect l="-19554" r="-19554"/>
              </a:stretch>
            </a:blipFill>
            <a:ln cap="sq">
              <a:noFill/>
              <a:prstDash val="solid"/>
              <a:miter/>
            </a:ln>
          </p:spPr>
        </p:sp>
      </p:grpSp>
      <p:sp>
        <p:nvSpPr>
          <p:cNvPr id="12" name="Freeform 12"/>
          <p:cNvSpPr/>
          <p:nvPr/>
        </p:nvSpPr>
        <p:spPr>
          <a:xfrm rot="7221679">
            <a:off x="13401098" y="8272111"/>
            <a:ext cx="2898563" cy="2508574"/>
          </a:xfrm>
          <a:custGeom>
            <a:avLst/>
            <a:gdLst/>
            <a:ahLst/>
            <a:cxnLst/>
            <a:rect l="l" t="t" r="r" b="b"/>
            <a:pathLst>
              <a:path w="2898563" h="2508574">
                <a:moveTo>
                  <a:pt x="0" y="0"/>
                </a:moveTo>
                <a:lnTo>
                  <a:pt x="2898563" y="0"/>
                </a:lnTo>
                <a:lnTo>
                  <a:pt x="2898563" y="2508574"/>
                </a:lnTo>
                <a:lnTo>
                  <a:pt x="0" y="2508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7221679">
            <a:off x="13246405" y="-518638"/>
            <a:ext cx="2898563" cy="2508574"/>
          </a:xfrm>
          <a:custGeom>
            <a:avLst/>
            <a:gdLst/>
            <a:ahLst/>
            <a:cxnLst/>
            <a:rect l="l" t="t" r="r" b="b"/>
            <a:pathLst>
              <a:path w="2898563" h="2508574">
                <a:moveTo>
                  <a:pt x="0" y="0"/>
                </a:moveTo>
                <a:lnTo>
                  <a:pt x="2898563" y="0"/>
                </a:lnTo>
                <a:lnTo>
                  <a:pt x="2898563" y="2508575"/>
                </a:lnTo>
                <a:lnTo>
                  <a:pt x="0" y="25085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rot="-3578320">
            <a:off x="15653182" y="6964382"/>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rot="-3578320">
            <a:off x="15498489" y="-1826366"/>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rot="-3578320">
            <a:off x="15667597" y="9599595"/>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rot="-3578320">
            <a:off x="15512904" y="808847"/>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TextBox 18"/>
          <p:cNvSpPr txBox="1"/>
          <p:nvPr/>
        </p:nvSpPr>
        <p:spPr>
          <a:xfrm>
            <a:off x="499416" y="3552552"/>
            <a:ext cx="8427833" cy="1011555"/>
          </a:xfrm>
          <a:prstGeom prst="rect">
            <a:avLst/>
          </a:prstGeom>
        </p:spPr>
        <p:txBody>
          <a:bodyPr lIns="0" tIns="0" rIns="0" bIns="0" rtlCol="0" anchor="t">
            <a:spAutoFit/>
          </a:bodyPr>
          <a:lstStyle/>
          <a:p>
            <a:pPr algn="l">
              <a:lnSpc>
                <a:spcPts val="3840"/>
              </a:lnSpc>
            </a:pPr>
            <a:r>
              <a:rPr lang="en-US" sz="3200" b="1" spc="128">
                <a:solidFill>
                  <a:srgbClr val="81A969"/>
                </a:solidFill>
                <a:latin typeface="Hagrid Text Bold"/>
                <a:ea typeface="Hagrid Text Bold"/>
                <a:cs typeface="Hagrid Text Bold"/>
                <a:sym typeface="Hagrid Text Bold"/>
              </a:rPr>
              <a:t>Find the names of staff members who have not made any sales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70784"/>
            <a:ext cx="18288000" cy="10600265"/>
          </a:xfrm>
          <a:custGeom>
            <a:avLst/>
            <a:gdLst/>
            <a:ahLst/>
            <a:cxnLst/>
            <a:rect l="l" t="t" r="r" b="b"/>
            <a:pathLst>
              <a:path w="18288000" h="10600265">
                <a:moveTo>
                  <a:pt x="0" y="0"/>
                </a:moveTo>
                <a:lnTo>
                  <a:pt x="18288000" y="0"/>
                </a:lnTo>
                <a:lnTo>
                  <a:pt x="18288000" y="10600264"/>
                </a:lnTo>
                <a:lnTo>
                  <a:pt x="0" y="10600264"/>
                </a:lnTo>
                <a:lnTo>
                  <a:pt x="0" y="0"/>
                </a:lnTo>
                <a:close/>
              </a:path>
            </a:pathLst>
          </a:custGeom>
          <a:blipFill>
            <a:blip r:embed="rId2">
              <a:alphaModFix amt="79000"/>
            </a:blip>
            <a:stretch>
              <a:fillRect t="-9412" b="-9412"/>
            </a:stretch>
          </a:blipFill>
        </p:spPr>
      </p:sp>
      <p:grpSp>
        <p:nvGrpSpPr>
          <p:cNvPr id="3" name="Group 3"/>
          <p:cNvGrpSpPr/>
          <p:nvPr/>
        </p:nvGrpSpPr>
        <p:grpSpPr>
          <a:xfrm>
            <a:off x="13203085" y="-819201"/>
            <a:ext cx="5084915" cy="11410751"/>
            <a:chOff x="0" y="0"/>
            <a:chExt cx="1459714" cy="3275655"/>
          </a:xfrm>
        </p:grpSpPr>
        <p:sp>
          <p:nvSpPr>
            <p:cNvPr id="4" name="Freeform 4"/>
            <p:cNvSpPr/>
            <p:nvPr/>
          </p:nvSpPr>
          <p:spPr>
            <a:xfrm>
              <a:off x="0" y="0"/>
              <a:ext cx="1459714" cy="3275655"/>
            </a:xfrm>
            <a:custGeom>
              <a:avLst/>
              <a:gdLst/>
              <a:ahLst/>
              <a:cxnLst/>
              <a:rect l="l" t="t" r="r" b="b"/>
              <a:pathLst>
                <a:path w="1459714" h="3275655">
                  <a:moveTo>
                    <a:pt x="0" y="0"/>
                  </a:moveTo>
                  <a:lnTo>
                    <a:pt x="1459714" y="0"/>
                  </a:lnTo>
                  <a:lnTo>
                    <a:pt x="1459714" y="3275655"/>
                  </a:lnTo>
                  <a:lnTo>
                    <a:pt x="0" y="3275655"/>
                  </a:lnTo>
                  <a:close/>
                </a:path>
              </a:pathLst>
            </a:custGeom>
            <a:solidFill>
              <a:srgbClr val="244B60"/>
            </a:solidFill>
          </p:spPr>
        </p:sp>
        <p:sp>
          <p:nvSpPr>
            <p:cNvPr id="5" name="TextBox 5"/>
            <p:cNvSpPr txBox="1"/>
            <p:nvPr/>
          </p:nvSpPr>
          <p:spPr>
            <a:xfrm>
              <a:off x="0" y="38100"/>
              <a:ext cx="1459714" cy="3237555"/>
            </a:xfrm>
            <a:prstGeom prst="rect">
              <a:avLst/>
            </a:prstGeom>
          </p:spPr>
          <p:txBody>
            <a:bodyPr lIns="50800" tIns="50800" rIns="50800" bIns="50800" rtlCol="0" anchor="ctr"/>
            <a:lstStyle/>
            <a:p>
              <a:pPr algn="ctr">
                <a:lnSpc>
                  <a:spcPts val="2580"/>
                </a:lnSpc>
              </a:pPr>
              <a:endParaRPr/>
            </a:p>
          </p:txBody>
        </p:sp>
      </p:grpSp>
      <p:grpSp>
        <p:nvGrpSpPr>
          <p:cNvPr id="6" name="Group 6"/>
          <p:cNvGrpSpPr/>
          <p:nvPr/>
        </p:nvGrpSpPr>
        <p:grpSpPr>
          <a:xfrm>
            <a:off x="14264139" y="5143500"/>
            <a:ext cx="5084915" cy="11410751"/>
            <a:chOff x="0" y="0"/>
            <a:chExt cx="1459714" cy="3275655"/>
          </a:xfrm>
        </p:grpSpPr>
        <p:sp>
          <p:nvSpPr>
            <p:cNvPr id="7" name="Freeform 7"/>
            <p:cNvSpPr/>
            <p:nvPr/>
          </p:nvSpPr>
          <p:spPr>
            <a:xfrm>
              <a:off x="0" y="0"/>
              <a:ext cx="1459714" cy="3275655"/>
            </a:xfrm>
            <a:custGeom>
              <a:avLst/>
              <a:gdLst/>
              <a:ahLst/>
              <a:cxnLst/>
              <a:rect l="l" t="t" r="r" b="b"/>
              <a:pathLst>
                <a:path w="1459714" h="3275655">
                  <a:moveTo>
                    <a:pt x="0" y="0"/>
                  </a:moveTo>
                  <a:lnTo>
                    <a:pt x="1459714" y="0"/>
                  </a:lnTo>
                  <a:lnTo>
                    <a:pt x="1459714" y="3275655"/>
                  </a:lnTo>
                  <a:lnTo>
                    <a:pt x="0" y="3275655"/>
                  </a:lnTo>
                  <a:close/>
                </a:path>
              </a:pathLst>
            </a:custGeom>
            <a:solidFill>
              <a:srgbClr val="D6E1E1"/>
            </a:solidFill>
          </p:spPr>
        </p:sp>
        <p:sp>
          <p:nvSpPr>
            <p:cNvPr id="8" name="TextBox 8"/>
            <p:cNvSpPr txBox="1"/>
            <p:nvPr/>
          </p:nvSpPr>
          <p:spPr>
            <a:xfrm>
              <a:off x="0" y="38100"/>
              <a:ext cx="1459714" cy="3237555"/>
            </a:xfrm>
            <a:prstGeom prst="rect">
              <a:avLst/>
            </a:prstGeom>
          </p:spPr>
          <p:txBody>
            <a:bodyPr lIns="50800" tIns="50800" rIns="50800" bIns="50800" rtlCol="0" anchor="ctr"/>
            <a:lstStyle/>
            <a:p>
              <a:pPr algn="ctr">
                <a:lnSpc>
                  <a:spcPts val="2580"/>
                </a:lnSpc>
              </a:pPr>
              <a:endParaRPr/>
            </a:p>
          </p:txBody>
        </p:sp>
      </p:grpSp>
      <p:grpSp>
        <p:nvGrpSpPr>
          <p:cNvPr id="9" name="Group 9"/>
          <p:cNvGrpSpPr/>
          <p:nvPr/>
        </p:nvGrpSpPr>
        <p:grpSpPr>
          <a:xfrm>
            <a:off x="12105540" y="2220906"/>
            <a:ext cx="5153760" cy="5845187"/>
            <a:chOff x="0" y="0"/>
            <a:chExt cx="1913537" cy="2170257"/>
          </a:xfrm>
        </p:grpSpPr>
        <p:sp>
          <p:nvSpPr>
            <p:cNvPr id="10" name="Freeform 10"/>
            <p:cNvSpPr/>
            <p:nvPr/>
          </p:nvSpPr>
          <p:spPr>
            <a:xfrm>
              <a:off x="0" y="0"/>
              <a:ext cx="1913537" cy="2170256"/>
            </a:xfrm>
            <a:custGeom>
              <a:avLst/>
              <a:gdLst/>
              <a:ahLst/>
              <a:cxnLst/>
              <a:rect l="l" t="t" r="r" b="b"/>
              <a:pathLst>
                <a:path w="1913537" h="2170256">
                  <a:moveTo>
                    <a:pt x="93136" y="0"/>
                  </a:moveTo>
                  <a:lnTo>
                    <a:pt x="1820401" y="0"/>
                  </a:lnTo>
                  <a:cubicBezTo>
                    <a:pt x="1845102" y="0"/>
                    <a:pt x="1868792" y="9812"/>
                    <a:pt x="1886258" y="27279"/>
                  </a:cubicBezTo>
                  <a:cubicBezTo>
                    <a:pt x="1903724" y="44745"/>
                    <a:pt x="1913537" y="68435"/>
                    <a:pt x="1913537" y="93136"/>
                  </a:cubicBezTo>
                  <a:lnTo>
                    <a:pt x="1913537" y="2077121"/>
                  </a:lnTo>
                  <a:cubicBezTo>
                    <a:pt x="1913537" y="2128558"/>
                    <a:pt x="1871838" y="2170256"/>
                    <a:pt x="1820401" y="2170256"/>
                  </a:cubicBezTo>
                  <a:lnTo>
                    <a:pt x="93136" y="2170256"/>
                  </a:lnTo>
                  <a:cubicBezTo>
                    <a:pt x="41698" y="2170256"/>
                    <a:pt x="0" y="2128558"/>
                    <a:pt x="0" y="2077121"/>
                  </a:cubicBezTo>
                  <a:lnTo>
                    <a:pt x="0" y="93136"/>
                  </a:lnTo>
                  <a:cubicBezTo>
                    <a:pt x="0" y="41698"/>
                    <a:pt x="41698" y="0"/>
                    <a:pt x="93136" y="0"/>
                  </a:cubicBezTo>
                  <a:close/>
                </a:path>
              </a:pathLst>
            </a:custGeom>
            <a:blipFill>
              <a:blip r:embed="rId3" cstate="email">
                <a:extLst>
                  <a:ext uri="{28A0092B-C50C-407E-A947-70E740481C1C}">
                    <a14:useLocalDpi xmlns:a14="http://schemas.microsoft.com/office/drawing/2010/main"/>
                  </a:ext>
                </a:extLst>
              </a:blip>
              <a:stretch>
                <a:fillRect l="-32334" r="-32334"/>
              </a:stretch>
            </a:blipFill>
            <a:ln cap="rnd">
              <a:noFill/>
              <a:prstDash val="solid"/>
              <a:round/>
            </a:ln>
          </p:spPr>
        </p:sp>
      </p:grpSp>
      <p:grpSp>
        <p:nvGrpSpPr>
          <p:cNvPr id="11" name="Group 11"/>
          <p:cNvGrpSpPr/>
          <p:nvPr/>
        </p:nvGrpSpPr>
        <p:grpSpPr>
          <a:xfrm>
            <a:off x="472026" y="575962"/>
            <a:ext cx="9533389" cy="1812240"/>
            <a:chOff x="0" y="0"/>
            <a:chExt cx="12711186" cy="2416320"/>
          </a:xfrm>
        </p:grpSpPr>
        <p:grpSp>
          <p:nvGrpSpPr>
            <p:cNvPr id="12" name="Group 12"/>
            <p:cNvGrpSpPr/>
            <p:nvPr/>
          </p:nvGrpSpPr>
          <p:grpSpPr>
            <a:xfrm>
              <a:off x="0" y="0"/>
              <a:ext cx="12711186" cy="2231472"/>
              <a:chOff x="0" y="0"/>
              <a:chExt cx="2736726" cy="480437"/>
            </a:xfrm>
          </p:grpSpPr>
          <p:sp>
            <p:nvSpPr>
              <p:cNvPr id="13" name="Freeform 13"/>
              <p:cNvSpPr/>
              <p:nvPr/>
            </p:nvSpPr>
            <p:spPr>
              <a:xfrm>
                <a:off x="0" y="0"/>
                <a:ext cx="2736726" cy="480437"/>
              </a:xfrm>
              <a:custGeom>
                <a:avLst/>
                <a:gdLst/>
                <a:ahLst/>
                <a:cxnLst/>
                <a:rect l="l" t="t" r="r" b="b"/>
                <a:pathLst>
                  <a:path w="2736726" h="480437">
                    <a:moveTo>
                      <a:pt x="0" y="0"/>
                    </a:moveTo>
                    <a:lnTo>
                      <a:pt x="2736726" y="0"/>
                    </a:lnTo>
                    <a:lnTo>
                      <a:pt x="2736726" y="480437"/>
                    </a:lnTo>
                    <a:lnTo>
                      <a:pt x="0" y="480437"/>
                    </a:lnTo>
                    <a:close/>
                  </a:path>
                </a:pathLst>
              </a:custGeom>
              <a:solidFill>
                <a:srgbClr val="D6E1E1"/>
              </a:solidFill>
            </p:spPr>
          </p:sp>
          <p:sp>
            <p:nvSpPr>
              <p:cNvPr id="14" name="TextBox 14"/>
              <p:cNvSpPr txBox="1"/>
              <p:nvPr/>
            </p:nvSpPr>
            <p:spPr>
              <a:xfrm>
                <a:off x="0" y="38100"/>
                <a:ext cx="2736726" cy="442337"/>
              </a:xfrm>
              <a:prstGeom prst="rect">
                <a:avLst/>
              </a:prstGeom>
            </p:spPr>
            <p:txBody>
              <a:bodyPr lIns="50800" tIns="50800" rIns="50800" bIns="50800" rtlCol="0" anchor="ctr"/>
              <a:lstStyle/>
              <a:p>
                <a:pPr algn="ctr">
                  <a:lnSpc>
                    <a:spcPts val="2580"/>
                  </a:lnSpc>
                </a:pPr>
                <a:endParaRPr/>
              </a:p>
            </p:txBody>
          </p:sp>
        </p:grpSp>
        <p:sp>
          <p:nvSpPr>
            <p:cNvPr id="15" name="TextBox 15"/>
            <p:cNvSpPr txBox="1"/>
            <p:nvPr/>
          </p:nvSpPr>
          <p:spPr>
            <a:xfrm>
              <a:off x="607925" y="373694"/>
              <a:ext cx="10820400" cy="2042626"/>
            </a:xfrm>
            <a:prstGeom prst="rect">
              <a:avLst/>
            </a:prstGeom>
          </p:spPr>
          <p:txBody>
            <a:bodyPr lIns="0" tIns="0" rIns="0" bIns="0" rtlCol="0" anchor="t">
              <a:spAutoFit/>
            </a:bodyPr>
            <a:lstStyle/>
            <a:p>
              <a:pPr algn="l">
                <a:lnSpc>
                  <a:spcPts val="4096"/>
                </a:lnSpc>
                <a:spcBef>
                  <a:spcPct val="0"/>
                </a:spcBef>
              </a:pPr>
              <a:r>
                <a:rPr lang="en-US" sz="3200">
                  <a:solidFill>
                    <a:srgbClr val="244B60"/>
                  </a:solidFill>
                  <a:latin typeface="Shrikhand"/>
                  <a:ea typeface="Shrikhand"/>
                  <a:cs typeface="Shrikhand"/>
                  <a:sym typeface="Shrikhand"/>
                </a:rPr>
                <a:t>Find t</a:t>
              </a:r>
              <a:r>
                <a:rPr lang="en-US" sz="3200" u="none" strike="noStrike">
                  <a:solidFill>
                    <a:srgbClr val="244B60"/>
                  </a:solidFill>
                  <a:latin typeface="Shrikhand"/>
                  <a:ea typeface="Shrikhand"/>
                  <a:cs typeface="Shrikhand"/>
                  <a:sym typeface="Shrikhand"/>
                </a:rPr>
                <a:t>he top 3 most sold products in terms of quantity.</a:t>
              </a:r>
            </a:p>
            <a:p>
              <a:pPr marL="0" lvl="0" indent="0" algn="l">
                <a:lnSpc>
                  <a:spcPts val="4096"/>
                </a:lnSpc>
                <a:spcBef>
                  <a:spcPct val="0"/>
                </a:spcBef>
              </a:pPr>
              <a:endParaRPr lang="en-US" sz="3200" u="none" strike="noStrike">
                <a:solidFill>
                  <a:srgbClr val="244B60"/>
                </a:solidFill>
                <a:latin typeface="Shrikhand"/>
                <a:ea typeface="Shrikhand"/>
                <a:cs typeface="Shrikhand"/>
                <a:sym typeface="Shrikhand"/>
              </a:endParaRPr>
            </a:p>
          </p:txBody>
        </p:sp>
      </p:grpSp>
      <p:sp>
        <p:nvSpPr>
          <p:cNvPr id="16" name="Freeform 16"/>
          <p:cNvSpPr/>
          <p:nvPr/>
        </p:nvSpPr>
        <p:spPr>
          <a:xfrm>
            <a:off x="472026" y="2560904"/>
            <a:ext cx="10996730" cy="4075167"/>
          </a:xfrm>
          <a:custGeom>
            <a:avLst/>
            <a:gdLst/>
            <a:ahLst/>
            <a:cxnLst/>
            <a:rect l="l" t="t" r="r" b="b"/>
            <a:pathLst>
              <a:path w="10996730" h="4075167">
                <a:moveTo>
                  <a:pt x="0" y="0"/>
                </a:moveTo>
                <a:lnTo>
                  <a:pt x="10996730" y="0"/>
                </a:lnTo>
                <a:lnTo>
                  <a:pt x="10996730" y="4075167"/>
                </a:lnTo>
                <a:lnTo>
                  <a:pt x="0" y="4075167"/>
                </a:lnTo>
                <a:lnTo>
                  <a:pt x="0" y="0"/>
                </a:lnTo>
                <a:close/>
              </a:path>
            </a:pathLst>
          </a:custGeom>
          <a:blipFill>
            <a:blip r:embed="rId4"/>
            <a:stretch>
              <a:fillRect/>
            </a:stretch>
          </a:blipFill>
        </p:spPr>
      </p:sp>
      <p:sp>
        <p:nvSpPr>
          <p:cNvPr id="17" name="Freeform 17"/>
          <p:cNvSpPr/>
          <p:nvPr/>
        </p:nvSpPr>
        <p:spPr>
          <a:xfrm>
            <a:off x="1278286" y="7242953"/>
            <a:ext cx="10190470" cy="2568330"/>
          </a:xfrm>
          <a:custGeom>
            <a:avLst/>
            <a:gdLst/>
            <a:ahLst/>
            <a:cxnLst/>
            <a:rect l="l" t="t" r="r" b="b"/>
            <a:pathLst>
              <a:path w="10190470" h="2568330">
                <a:moveTo>
                  <a:pt x="0" y="0"/>
                </a:moveTo>
                <a:lnTo>
                  <a:pt x="10190470" y="0"/>
                </a:lnTo>
                <a:lnTo>
                  <a:pt x="10190470" y="2568330"/>
                </a:lnTo>
                <a:lnTo>
                  <a:pt x="0" y="2568330"/>
                </a:lnTo>
                <a:lnTo>
                  <a:pt x="0" y="0"/>
                </a:lnTo>
                <a:close/>
              </a:path>
            </a:pathLst>
          </a:custGeom>
          <a:blipFill>
            <a:blip r:embed="rId5"/>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305" y="0"/>
            <a:ext cx="18552609" cy="10455840"/>
          </a:xfrm>
          <a:custGeom>
            <a:avLst/>
            <a:gdLst/>
            <a:ahLst/>
            <a:cxnLst/>
            <a:rect l="l" t="t" r="r" b="b"/>
            <a:pathLst>
              <a:path w="18552609" h="10455840">
                <a:moveTo>
                  <a:pt x="0" y="0"/>
                </a:moveTo>
                <a:lnTo>
                  <a:pt x="18552610" y="0"/>
                </a:lnTo>
                <a:lnTo>
                  <a:pt x="18552610" y="10455840"/>
                </a:lnTo>
                <a:lnTo>
                  <a:pt x="0" y="10455840"/>
                </a:lnTo>
                <a:lnTo>
                  <a:pt x="0" y="0"/>
                </a:lnTo>
                <a:close/>
              </a:path>
            </a:pathLst>
          </a:custGeom>
          <a:blipFill>
            <a:blip r:embed="rId2"/>
            <a:stretch>
              <a:fillRect l="-394" r="-394" b="-2275"/>
            </a:stretch>
          </a:blipFill>
        </p:spPr>
      </p:sp>
      <p:grpSp>
        <p:nvGrpSpPr>
          <p:cNvPr id="3" name="Group 3"/>
          <p:cNvGrpSpPr/>
          <p:nvPr/>
        </p:nvGrpSpPr>
        <p:grpSpPr>
          <a:xfrm>
            <a:off x="472026" y="575962"/>
            <a:ext cx="9533389" cy="1334896"/>
            <a:chOff x="0" y="0"/>
            <a:chExt cx="12711186" cy="1779861"/>
          </a:xfrm>
        </p:grpSpPr>
        <p:grpSp>
          <p:nvGrpSpPr>
            <p:cNvPr id="4" name="Group 4"/>
            <p:cNvGrpSpPr/>
            <p:nvPr/>
          </p:nvGrpSpPr>
          <p:grpSpPr>
            <a:xfrm>
              <a:off x="0" y="0"/>
              <a:ext cx="12711186" cy="1779861"/>
              <a:chOff x="0" y="0"/>
              <a:chExt cx="2736726" cy="383205"/>
            </a:xfrm>
          </p:grpSpPr>
          <p:sp>
            <p:nvSpPr>
              <p:cNvPr id="5" name="Freeform 5"/>
              <p:cNvSpPr/>
              <p:nvPr/>
            </p:nvSpPr>
            <p:spPr>
              <a:xfrm>
                <a:off x="0" y="0"/>
                <a:ext cx="2736726" cy="383205"/>
              </a:xfrm>
              <a:custGeom>
                <a:avLst/>
                <a:gdLst/>
                <a:ahLst/>
                <a:cxnLst/>
                <a:rect l="l" t="t" r="r" b="b"/>
                <a:pathLst>
                  <a:path w="2736726" h="383205">
                    <a:moveTo>
                      <a:pt x="0" y="0"/>
                    </a:moveTo>
                    <a:lnTo>
                      <a:pt x="2736726" y="0"/>
                    </a:lnTo>
                    <a:lnTo>
                      <a:pt x="2736726" y="383205"/>
                    </a:lnTo>
                    <a:lnTo>
                      <a:pt x="0" y="383205"/>
                    </a:lnTo>
                    <a:close/>
                  </a:path>
                </a:pathLst>
              </a:custGeom>
              <a:solidFill>
                <a:srgbClr val="D6E1E1"/>
              </a:solidFill>
            </p:spPr>
          </p:sp>
          <p:sp>
            <p:nvSpPr>
              <p:cNvPr id="6" name="TextBox 6"/>
              <p:cNvSpPr txBox="1"/>
              <p:nvPr/>
            </p:nvSpPr>
            <p:spPr>
              <a:xfrm>
                <a:off x="0" y="38100"/>
                <a:ext cx="2736726" cy="345105"/>
              </a:xfrm>
              <a:prstGeom prst="rect">
                <a:avLst/>
              </a:prstGeom>
            </p:spPr>
            <p:txBody>
              <a:bodyPr lIns="50800" tIns="50800" rIns="50800" bIns="50800" rtlCol="0" anchor="ctr"/>
              <a:lstStyle/>
              <a:p>
                <a:pPr algn="ctr">
                  <a:lnSpc>
                    <a:spcPts val="2580"/>
                  </a:lnSpc>
                </a:pPr>
                <a:endParaRPr/>
              </a:p>
            </p:txBody>
          </p:sp>
        </p:grpSp>
        <p:sp>
          <p:nvSpPr>
            <p:cNvPr id="7" name="TextBox 7"/>
            <p:cNvSpPr txBox="1"/>
            <p:nvPr/>
          </p:nvSpPr>
          <p:spPr>
            <a:xfrm>
              <a:off x="143014" y="423035"/>
              <a:ext cx="12425158" cy="1356826"/>
            </a:xfrm>
            <a:prstGeom prst="rect">
              <a:avLst/>
            </a:prstGeom>
          </p:spPr>
          <p:txBody>
            <a:bodyPr lIns="0" tIns="0" rIns="0" bIns="0" rtlCol="0" anchor="t">
              <a:spAutoFit/>
            </a:bodyPr>
            <a:lstStyle/>
            <a:p>
              <a:pPr algn="l">
                <a:lnSpc>
                  <a:spcPts val="4096"/>
                </a:lnSpc>
                <a:spcBef>
                  <a:spcPct val="0"/>
                </a:spcBef>
              </a:pPr>
              <a:r>
                <a:rPr lang="en-US" sz="3200">
                  <a:solidFill>
                    <a:srgbClr val="244B60"/>
                  </a:solidFill>
                  <a:latin typeface="Shrikhand"/>
                  <a:ea typeface="Shrikhand"/>
                  <a:cs typeface="Shrikhand"/>
                  <a:sym typeface="Shrikhand"/>
                </a:rPr>
                <a:t>     Find t</a:t>
              </a:r>
              <a:r>
                <a:rPr lang="en-US" sz="3200" u="none" strike="noStrike">
                  <a:solidFill>
                    <a:srgbClr val="244B60"/>
                  </a:solidFill>
                  <a:latin typeface="Shrikhand"/>
                  <a:ea typeface="Shrikhand"/>
                  <a:cs typeface="Shrikhand"/>
                  <a:sym typeface="Shrikhand"/>
                </a:rPr>
                <a:t>he median value of the price   list. </a:t>
              </a:r>
            </a:p>
            <a:p>
              <a:pPr marL="0" lvl="0" indent="0" algn="l">
                <a:lnSpc>
                  <a:spcPts val="4096"/>
                </a:lnSpc>
                <a:spcBef>
                  <a:spcPct val="0"/>
                </a:spcBef>
              </a:pPr>
              <a:endParaRPr lang="en-US" sz="3200" u="none" strike="noStrike">
                <a:solidFill>
                  <a:srgbClr val="244B60"/>
                </a:solidFill>
                <a:latin typeface="Shrikhand"/>
                <a:ea typeface="Shrikhand"/>
                <a:cs typeface="Shrikhand"/>
                <a:sym typeface="Shrikhand"/>
              </a:endParaRPr>
            </a:p>
          </p:txBody>
        </p:sp>
      </p:grpSp>
      <p:sp>
        <p:nvSpPr>
          <p:cNvPr id="8" name="Freeform 8"/>
          <p:cNvSpPr/>
          <p:nvPr/>
        </p:nvSpPr>
        <p:spPr>
          <a:xfrm>
            <a:off x="6694249" y="2364012"/>
            <a:ext cx="10983074" cy="4952538"/>
          </a:xfrm>
          <a:custGeom>
            <a:avLst/>
            <a:gdLst/>
            <a:ahLst/>
            <a:cxnLst/>
            <a:rect l="l" t="t" r="r" b="b"/>
            <a:pathLst>
              <a:path w="10983074" h="4952538">
                <a:moveTo>
                  <a:pt x="0" y="0"/>
                </a:moveTo>
                <a:lnTo>
                  <a:pt x="10983074" y="0"/>
                </a:lnTo>
                <a:lnTo>
                  <a:pt x="10983074" y="4952538"/>
                </a:lnTo>
                <a:lnTo>
                  <a:pt x="0" y="4952538"/>
                </a:lnTo>
                <a:lnTo>
                  <a:pt x="0" y="0"/>
                </a:lnTo>
                <a:close/>
              </a:path>
            </a:pathLst>
          </a:custGeom>
          <a:blipFill>
            <a:blip r:embed="rId3"/>
            <a:stretch>
              <a:fillRect/>
            </a:stretch>
          </a:blipFill>
        </p:spPr>
      </p:sp>
      <p:sp>
        <p:nvSpPr>
          <p:cNvPr id="9" name="Freeform 9"/>
          <p:cNvSpPr/>
          <p:nvPr/>
        </p:nvSpPr>
        <p:spPr>
          <a:xfrm>
            <a:off x="2307439" y="8133046"/>
            <a:ext cx="3628891" cy="1483509"/>
          </a:xfrm>
          <a:custGeom>
            <a:avLst/>
            <a:gdLst/>
            <a:ahLst/>
            <a:cxnLst/>
            <a:rect l="l" t="t" r="r" b="b"/>
            <a:pathLst>
              <a:path w="3628891" h="1483509">
                <a:moveTo>
                  <a:pt x="0" y="0"/>
                </a:moveTo>
                <a:lnTo>
                  <a:pt x="3628891" y="0"/>
                </a:lnTo>
                <a:lnTo>
                  <a:pt x="3628891" y="1483509"/>
                </a:lnTo>
                <a:lnTo>
                  <a:pt x="0" y="1483509"/>
                </a:lnTo>
                <a:lnTo>
                  <a:pt x="0" y="0"/>
                </a:lnTo>
                <a:close/>
              </a:path>
            </a:pathLst>
          </a:custGeom>
          <a:blipFill>
            <a:blip r:embed="rId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42" y="-774987"/>
            <a:ext cx="18312084" cy="11836974"/>
          </a:xfrm>
          <a:custGeom>
            <a:avLst/>
            <a:gdLst/>
            <a:ahLst/>
            <a:cxnLst/>
            <a:rect l="l" t="t" r="r" b="b"/>
            <a:pathLst>
              <a:path w="18312084" h="11836974">
                <a:moveTo>
                  <a:pt x="0" y="0"/>
                </a:moveTo>
                <a:lnTo>
                  <a:pt x="18312084" y="0"/>
                </a:lnTo>
                <a:lnTo>
                  <a:pt x="18312084" y="11836974"/>
                </a:lnTo>
                <a:lnTo>
                  <a:pt x="0" y="11836974"/>
                </a:lnTo>
                <a:lnTo>
                  <a:pt x="0" y="0"/>
                </a:lnTo>
                <a:close/>
              </a:path>
            </a:pathLst>
          </a:custGeom>
          <a:blipFill>
            <a:blip r:embed="rId2" cstate="email">
              <a:extLst>
                <a:ext uri="{28A0092B-C50C-407E-A947-70E740481C1C}">
                  <a14:useLocalDpi xmlns:a14="http://schemas.microsoft.com/office/drawing/2010/main"/>
                </a:ext>
              </a:extLst>
            </a:blip>
            <a:stretch>
              <a:fillRect t="-1245" b="-1245"/>
            </a:stretch>
          </a:blipFill>
        </p:spPr>
      </p:sp>
      <p:grpSp>
        <p:nvGrpSpPr>
          <p:cNvPr id="3" name="Group 3"/>
          <p:cNvGrpSpPr/>
          <p:nvPr/>
        </p:nvGrpSpPr>
        <p:grpSpPr>
          <a:xfrm>
            <a:off x="444954" y="547439"/>
            <a:ext cx="10836269" cy="1942907"/>
            <a:chOff x="0" y="0"/>
            <a:chExt cx="14448359" cy="2590542"/>
          </a:xfrm>
        </p:grpSpPr>
        <p:grpSp>
          <p:nvGrpSpPr>
            <p:cNvPr id="4" name="Group 4"/>
            <p:cNvGrpSpPr/>
            <p:nvPr/>
          </p:nvGrpSpPr>
          <p:grpSpPr>
            <a:xfrm>
              <a:off x="0" y="0"/>
              <a:ext cx="14448359" cy="2261279"/>
              <a:chOff x="0" y="0"/>
              <a:chExt cx="3091534" cy="483849"/>
            </a:xfrm>
          </p:grpSpPr>
          <p:sp>
            <p:nvSpPr>
              <p:cNvPr id="5" name="Freeform 5"/>
              <p:cNvSpPr/>
              <p:nvPr/>
            </p:nvSpPr>
            <p:spPr>
              <a:xfrm>
                <a:off x="0" y="0"/>
                <a:ext cx="3091534" cy="483849"/>
              </a:xfrm>
              <a:custGeom>
                <a:avLst/>
                <a:gdLst/>
                <a:ahLst/>
                <a:cxnLst/>
                <a:rect l="l" t="t" r="r" b="b"/>
                <a:pathLst>
                  <a:path w="3091534" h="483849">
                    <a:moveTo>
                      <a:pt x="0" y="0"/>
                    </a:moveTo>
                    <a:lnTo>
                      <a:pt x="3091534" y="0"/>
                    </a:lnTo>
                    <a:lnTo>
                      <a:pt x="3091534" y="483849"/>
                    </a:lnTo>
                    <a:lnTo>
                      <a:pt x="0" y="483849"/>
                    </a:lnTo>
                    <a:close/>
                  </a:path>
                </a:pathLst>
              </a:custGeom>
              <a:solidFill>
                <a:srgbClr val="FFFFFF"/>
              </a:solidFill>
            </p:spPr>
          </p:sp>
          <p:sp>
            <p:nvSpPr>
              <p:cNvPr id="6" name="TextBox 6"/>
              <p:cNvSpPr txBox="1"/>
              <p:nvPr/>
            </p:nvSpPr>
            <p:spPr>
              <a:xfrm>
                <a:off x="0" y="38100"/>
                <a:ext cx="3091534" cy="445749"/>
              </a:xfrm>
              <a:prstGeom prst="rect">
                <a:avLst/>
              </a:prstGeom>
            </p:spPr>
            <p:txBody>
              <a:bodyPr lIns="50800" tIns="50800" rIns="50800" bIns="50800" rtlCol="0" anchor="ctr"/>
              <a:lstStyle/>
              <a:p>
                <a:pPr algn="ctr">
                  <a:lnSpc>
                    <a:spcPts val="2580"/>
                  </a:lnSpc>
                </a:pPr>
                <a:endParaRPr/>
              </a:p>
            </p:txBody>
          </p:sp>
        </p:grpSp>
        <p:sp>
          <p:nvSpPr>
            <p:cNvPr id="7" name="TextBox 7"/>
            <p:cNvSpPr txBox="1"/>
            <p:nvPr/>
          </p:nvSpPr>
          <p:spPr>
            <a:xfrm>
              <a:off x="287253" y="558256"/>
              <a:ext cx="13650435" cy="2032286"/>
            </a:xfrm>
            <a:prstGeom prst="rect">
              <a:avLst/>
            </a:prstGeom>
          </p:spPr>
          <p:txBody>
            <a:bodyPr lIns="0" tIns="0" rIns="0" bIns="0" rtlCol="0" anchor="t">
              <a:spAutoFit/>
            </a:bodyPr>
            <a:lstStyle/>
            <a:p>
              <a:pPr algn="l">
                <a:lnSpc>
                  <a:spcPts val="4135"/>
                </a:lnSpc>
              </a:pPr>
              <a:r>
                <a:rPr lang="en-US" sz="2954">
                  <a:solidFill>
                    <a:srgbClr val="244B60"/>
                  </a:solidFill>
                  <a:latin typeface="Shrikhand"/>
                  <a:ea typeface="Shrikhand"/>
                  <a:cs typeface="Shrikhand"/>
                  <a:sym typeface="Shrikhand"/>
                </a:rPr>
                <a:t>List all products that have never been ordered.(use Exists)</a:t>
              </a:r>
            </a:p>
            <a:p>
              <a:pPr algn="l">
                <a:lnSpc>
                  <a:spcPts val="4135"/>
                </a:lnSpc>
              </a:pPr>
              <a:endParaRPr lang="en-US" sz="2954">
                <a:solidFill>
                  <a:srgbClr val="244B60"/>
                </a:solidFill>
                <a:latin typeface="Shrikhand"/>
                <a:ea typeface="Shrikhand"/>
                <a:cs typeface="Shrikhand"/>
                <a:sym typeface="Shrikhand"/>
              </a:endParaRPr>
            </a:p>
          </p:txBody>
        </p:sp>
      </p:grpSp>
      <p:sp>
        <p:nvSpPr>
          <p:cNvPr id="8" name="Freeform 8"/>
          <p:cNvSpPr/>
          <p:nvPr/>
        </p:nvSpPr>
        <p:spPr>
          <a:xfrm>
            <a:off x="1209619" y="6903455"/>
            <a:ext cx="7383915" cy="3036376"/>
          </a:xfrm>
          <a:custGeom>
            <a:avLst/>
            <a:gdLst/>
            <a:ahLst/>
            <a:cxnLst/>
            <a:rect l="l" t="t" r="r" b="b"/>
            <a:pathLst>
              <a:path w="7383915" h="3036376">
                <a:moveTo>
                  <a:pt x="0" y="0"/>
                </a:moveTo>
                <a:lnTo>
                  <a:pt x="7383915" y="0"/>
                </a:lnTo>
                <a:lnTo>
                  <a:pt x="7383915" y="3036376"/>
                </a:lnTo>
                <a:lnTo>
                  <a:pt x="0" y="3036376"/>
                </a:lnTo>
                <a:lnTo>
                  <a:pt x="0" y="0"/>
                </a:lnTo>
                <a:close/>
              </a:path>
            </a:pathLst>
          </a:custGeom>
          <a:blipFill>
            <a:blip r:embed="rId3"/>
            <a:stretch>
              <a:fillRect/>
            </a:stretch>
          </a:blipFill>
        </p:spPr>
      </p:sp>
      <p:sp>
        <p:nvSpPr>
          <p:cNvPr id="9" name="Freeform 9"/>
          <p:cNvSpPr/>
          <p:nvPr/>
        </p:nvSpPr>
        <p:spPr>
          <a:xfrm>
            <a:off x="7287953" y="2766635"/>
            <a:ext cx="9897161" cy="3860595"/>
          </a:xfrm>
          <a:custGeom>
            <a:avLst/>
            <a:gdLst/>
            <a:ahLst/>
            <a:cxnLst/>
            <a:rect l="l" t="t" r="r" b="b"/>
            <a:pathLst>
              <a:path w="9897161" h="3860595">
                <a:moveTo>
                  <a:pt x="0" y="0"/>
                </a:moveTo>
                <a:lnTo>
                  <a:pt x="9897161" y="0"/>
                </a:lnTo>
                <a:lnTo>
                  <a:pt x="9897161" y="3860595"/>
                </a:lnTo>
                <a:lnTo>
                  <a:pt x="0" y="3860595"/>
                </a:lnTo>
                <a:lnTo>
                  <a:pt x="0" y="0"/>
                </a:lnTo>
                <a:close/>
              </a:path>
            </a:pathLst>
          </a:custGeom>
          <a:blipFill>
            <a:blip r:embed="rId4"/>
            <a:stretch>
              <a:fillRect/>
            </a:stretch>
          </a:blipFill>
        </p:spPr>
      </p:sp>
      <p:grpSp>
        <p:nvGrpSpPr>
          <p:cNvPr id="10" name="Group 10"/>
          <p:cNvGrpSpPr/>
          <p:nvPr/>
        </p:nvGrpSpPr>
        <p:grpSpPr>
          <a:xfrm>
            <a:off x="13950715" y="7068319"/>
            <a:ext cx="4562604" cy="3478867"/>
            <a:chOff x="0" y="0"/>
            <a:chExt cx="1913537" cy="1459022"/>
          </a:xfrm>
        </p:grpSpPr>
        <p:sp>
          <p:nvSpPr>
            <p:cNvPr id="11" name="Freeform 11"/>
            <p:cNvSpPr/>
            <p:nvPr/>
          </p:nvSpPr>
          <p:spPr>
            <a:xfrm>
              <a:off x="0" y="0"/>
              <a:ext cx="1913537" cy="1459022"/>
            </a:xfrm>
            <a:custGeom>
              <a:avLst/>
              <a:gdLst/>
              <a:ahLst/>
              <a:cxnLst/>
              <a:rect l="l" t="t" r="r" b="b"/>
              <a:pathLst>
                <a:path w="1913537" h="1459022">
                  <a:moveTo>
                    <a:pt x="0" y="0"/>
                  </a:moveTo>
                  <a:lnTo>
                    <a:pt x="1913537" y="0"/>
                  </a:lnTo>
                  <a:lnTo>
                    <a:pt x="1913537" y="1459022"/>
                  </a:lnTo>
                  <a:lnTo>
                    <a:pt x="0" y="1459022"/>
                  </a:lnTo>
                  <a:close/>
                </a:path>
              </a:pathLst>
            </a:custGeom>
            <a:blipFill>
              <a:blip r:embed="rId5" cstate="email">
                <a:extLst>
                  <a:ext uri="{28A0092B-C50C-407E-A947-70E740481C1C}">
                    <a14:useLocalDpi xmlns:a14="http://schemas.microsoft.com/office/drawing/2010/main"/>
                  </a:ext>
                </a:extLst>
              </a:blip>
              <a:stretch>
                <a:fillRect l="-7185" r="-7185"/>
              </a:stretch>
            </a:blipFill>
            <a:ln cap="sq">
              <a:noFill/>
              <a:prstDash val="solid"/>
              <a:miter/>
            </a:ln>
          </p:spPr>
        </p:sp>
      </p:grpSp>
      <p:sp>
        <p:nvSpPr>
          <p:cNvPr id="12" name="Freeform 12"/>
          <p:cNvSpPr/>
          <p:nvPr/>
        </p:nvSpPr>
        <p:spPr>
          <a:xfrm>
            <a:off x="14870218" y="547439"/>
            <a:ext cx="3417782" cy="1866289"/>
          </a:xfrm>
          <a:custGeom>
            <a:avLst/>
            <a:gdLst/>
            <a:ahLst/>
            <a:cxnLst/>
            <a:rect l="l" t="t" r="r" b="b"/>
            <a:pathLst>
              <a:path w="3417782" h="1866289">
                <a:moveTo>
                  <a:pt x="0" y="0"/>
                </a:moveTo>
                <a:lnTo>
                  <a:pt x="3417782" y="0"/>
                </a:lnTo>
                <a:lnTo>
                  <a:pt x="3417782" y="1866289"/>
                </a:lnTo>
                <a:lnTo>
                  <a:pt x="0" y="1866289"/>
                </a:lnTo>
                <a:lnTo>
                  <a:pt x="0" y="0"/>
                </a:lnTo>
                <a:close/>
              </a:path>
            </a:pathLst>
          </a:custGeom>
          <a:blipFill>
            <a:blip r:embed="rId6"/>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305" y="0"/>
            <a:ext cx="18552609" cy="10455840"/>
          </a:xfrm>
          <a:custGeom>
            <a:avLst/>
            <a:gdLst/>
            <a:ahLst/>
            <a:cxnLst/>
            <a:rect l="l" t="t" r="r" b="b"/>
            <a:pathLst>
              <a:path w="18552609" h="10455840">
                <a:moveTo>
                  <a:pt x="0" y="0"/>
                </a:moveTo>
                <a:lnTo>
                  <a:pt x="18552610" y="0"/>
                </a:lnTo>
                <a:lnTo>
                  <a:pt x="18552610" y="10455840"/>
                </a:lnTo>
                <a:lnTo>
                  <a:pt x="0" y="10455840"/>
                </a:lnTo>
                <a:lnTo>
                  <a:pt x="0" y="0"/>
                </a:lnTo>
                <a:close/>
              </a:path>
            </a:pathLst>
          </a:custGeom>
          <a:blipFill>
            <a:blip r:embed="rId2"/>
            <a:stretch>
              <a:fillRect l="-394" r="-394" b="-2275"/>
            </a:stretch>
          </a:blipFill>
        </p:spPr>
      </p:sp>
      <p:grpSp>
        <p:nvGrpSpPr>
          <p:cNvPr id="3" name="Group 3"/>
          <p:cNvGrpSpPr/>
          <p:nvPr/>
        </p:nvGrpSpPr>
        <p:grpSpPr>
          <a:xfrm>
            <a:off x="358482" y="348874"/>
            <a:ext cx="8541666" cy="2067048"/>
            <a:chOff x="0" y="0"/>
            <a:chExt cx="11388888" cy="2756064"/>
          </a:xfrm>
        </p:grpSpPr>
        <p:grpSp>
          <p:nvGrpSpPr>
            <p:cNvPr id="4" name="Group 4"/>
            <p:cNvGrpSpPr/>
            <p:nvPr/>
          </p:nvGrpSpPr>
          <p:grpSpPr>
            <a:xfrm>
              <a:off x="0" y="0"/>
              <a:ext cx="11388888" cy="2756064"/>
              <a:chOff x="0" y="0"/>
              <a:chExt cx="2803813" cy="678511"/>
            </a:xfrm>
          </p:grpSpPr>
          <p:sp>
            <p:nvSpPr>
              <p:cNvPr id="5" name="Freeform 5"/>
              <p:cNvSpPr/>
              <p:nvPr/>
            </p:nvSpPr>
            <p:spPr>
              <a:xfrm>
                <a:off x="0" y="0"/>
                <a:ext cx="2803814" cy="678511"/>
              </a:xfrm>
              <a:custGeom>
                <a:avLst/>
                <a:gdLst/>
                <a:ahLst/>
                <a:cxnLst/>
                <a:rect l="l" t="t" r="r" b="b"/>
                <a:pathLst>
                  <a:path w="2803814" h="678511">
                    <a:moveTo>
                      <a:pt x="58008" y="0"/>
                    </a:moveTo>
                    <a:lnTo>
                      <a:pt x="2745806" y="0"/>
                    </a:lnTo>
                    <a:cubicBezTo>
                      <a:pt x="2761190" y="0"/>
                      <a:pt x="2775945" y="6112"/>
                      <a:pt x="2786824" y="16990"/>
                    </a:cubicBezTo>
                    <a:cubicBezTo>
                      <a:pt x="2797702" y="27869"/>
                      <a:pt x="2803814" y="42623"/>
                      <a:pt x="2803814" y="58008"/>
                    </a:cubicBezTo>
                    <a:lnTo>
                      <a:pt x="2803814" y="620504"/>
                    </a:lnTo>
                    <a:cubicBezTo>
                      <a:pt x="2803814" y="635888"/>
                      <a:pt x="2797702" y="650643"/>
                      <a:pt x="2786824" y="661521"/>
                    </a:cubicBezTo>
                    <a:cubicBezTo>
                      <a:pt x="2775945" y="672400"/>
                      <a:pt x="2761190" y="678511"/>
                      <a:pt x="2745806" y="678511"/>
                    </a:cubicBezTo>
                    <a:lnTo>
                      <a:pt x="58008" y="678511"/>
                    </a:lnTo>
                    <a:cubicBezTo>
                      <a:pt x="42623" y="678511"/>
                      <a:pt x="27869" y="672400"/>
                      <a:pt x="16990" y="661521"/>
                    </a:cubicBezTo>
                    <a:cubicBezTo>
                      <a:pt x="6112" y="650643"/>
                      <a:pt x="0" y="635888"/>
                      <a:pt x="0" y="620504"/>
                    </a:cubicBezTo>
                    <a:lnTo>
                      <a:pt x="0" y="58008"/>
                    </a:lnTo>
                    <a:cubicBezTo>
                      <a:pt x="0" y="42623"/>
                      <a:pt x="6112" y="27869"/>
                      <a:pt x="16990" y="16990"/>
                    </a:cubicBezTo>
                    <a:cubicBezTo>
                      <a:pt x="27869" y="6112"/>
                      <a:pt x="42623" y="0"/>
                      <a:pt x="58008" y="0"/>
                    </a:cubicBezTo>
                    <a:close/>
                  </a:path>
                </a:pathLst>
              </a:custGeom>
              <a:solidFill>
                <a:srgbClr val="D6E1E1"/>
              </a:solidFill>
            </p:spPr>
          </p:sp>
          <p:sp>
            <p:nvSpPr>
              <p:cNvPr id="6" name="TextBox 6"/>
              <p:cNvSpPr txBox="1"/>
              <p:nvPr/>
            </p:nvSpPr>
            <p:spPr>
              <a:xfrm>
                <a:off x="0" y="38100"/>
                <a:ext cx="2803813" cy="640411"/>
              </a:xfrm>
              <a:prstGeom prst="rect">
                <a:avLst/>
              </a:prstGeom>
            </p:spPr>
            <p:txBody>
              <a:bodyPr lIns="44426" tIns="44426" rIns="44426" bIns="44426" rtlCol="0" anchor="ctr"/>
              <a:lstStyle/>
              <a:p>
                <a:pPr algn="ctr">
                  <a:lnSpc>
                    <a:spcPts val="2580"/>
                  </a:lnSpc>
                </a:pPr>
                <a:endParaRPr/>
              </a:p>
            </p:txBody>
          </p:sp>
        </p:grpSp>
        <p:sp>
          <p:nvSpPr>
            <p:cNvPr id="7" name="TextBox 7"/>
            <p:cNvSpPr txBox="1"/>
            <p:nvPr/>
          </p:nvSpPr>
          <p:spPr>
            <a:xfrm>
              <a:off x="367639" y="375899"/>
              <a:ext cx="10895838" cy="2380165"/>
            </a:xfrm>
            <a:prstGeom prst="rect">
              <a:avLst/>
            </a:prstGeom>
          </p:spPr>
          <p:txBody>
            <a:bodyPr lIns="0" tIns="0" rIns="0" bIns="0" rtlCol="0" anchor="t">
              <a:spAutoFit/>
            </a:bodyPr>
            <a:lstStyle/>
            <a:p>
              <a:pPr algn="l">
                <a:lnSpc>
                  <a:spcPts val="3582"/>
                </a:lnSpc>
                <a:spcBef>
                  <a:spcPct val="0"/>
                </a:spcBef>
              </a:pPr>
              <a:r>
                <a:rPr lang="en-US" sz="2798">
                  <a:solidFill>
                    <a:srgbClr val="244B60"/>
                  </a:solidFill>
                  <a:latin typeface="Shrikhand"/>
                  <a:ea typeface="Shrikhand"/>
                  <a:cs typeface="Shrikhand"/>
                  <a:sym typeface="Shrikhand"/>
                </a:rPr>
                <a:t> List the names of staff members who </a:t>
              </a:r>
              <a:r>
                <a:rPr lang="en-US" sz="2798" u="none" strike="noStrike">
                  <a:solidFill>
                    <a:srgbClr val="244B60"/>
                  </a:solidFill>
                  <a:latin typeface="Shrikhand"/>
                  <a:ea typeface="Shrikhand"/>
                  <a:cs typeface="Shrikhand"/>
                  <a:sym typeface="Shrikhand"/>
                </a:rPr>
                <a:t>have made more sales than the average number of sales by all staff members.</a:t>
              </a:r>
            </a:p>
            <a:p>
              <a:pPr marL="0" lvl="0" indent="0" algn="l">
                <a:lnSpc>
                  <a:spcPts val="3582"/>
                </a:lnSpc>
                <a:spcBef>
                  <a:spcPct val="0"/>
                </a:spcBef>
              </a:pPr>
              <a:endParaRPr lang="en-US" sz="2798" u="none" strike="noStrike">
                <a:solidFill>
                  <a:srgbClr val="244B60"/>
                </a:solidFill>
                <a:latin typeface="Shrikhand"/>
                <a:ea typeface="Shrikhand"/>
                <a:cs typeface="Shrikhand"/>
                <a:sym typeface="Shrikhand"/>
              </a:endParaRPr>
            </a:p>
          </p:txBody>
        </p:sp>
      </p:grpSp>
      <p:sp>
        <p:nvSpPr>
          <p:cNvPr id="8" name="Freeform 8"/>
          <p:cNvSpPr/>
          <p:nvPr/>
        </p:nvSpPr>
        <p:spPr>
          <a:xfrm>
            <a:off x="6835241" y="2826014"/>
            <a:ext cx="9310304" cy="5631119"/>
          </a:xfrm>
          <a:custGeom>
            <a:avLst/>
            <a:gdLst/>
            <a:ahLst/>
            <a:cxnLst/>
            <a:rect l="l" t="t" r="r" b="b"/>
            <a:pathLst>
              <a:path w="9310304" h="5631119">
                <a:moveTo>
                  <a:pt x="0" y="0"/>
                </a:moveTo>
                <a:lnTo>
                  <a:pt x="9310304" y="0"/>
                </a:lnTo>
                <a:lnTo>
                  <a:pt x="9310304" y="5631119"/>
                </a:lnTo>
                <a:lnTo>
                  <a:pt x="0" y="5631119"/>
                </a:lnTo>
                <a:lnTo>
                  <a:pt x="0" y="0"/>
                </a:lnTo>
                <a:close/>
              </a:path>
            </a:pathLst>
          </a:custGeom>
          <a:blipFill>
            <a:blip r:embed="rId3"/>
            <a:stretch>
              <a:fillRect/>
            </a:stretch>
          </a:blipFill>
        </p:spPr>
      </p:sp>
      <p:sp>
        <p:nvSpPr>
          <p:cNvPr id="9" name="Freeform 9"/>
          <p:cNvSpPr/>
          <p:nvPr/>
        </p:nvSpPr>
        <p:spPr>
          <a:xfrm>
            <a:off x="1414750" y="7442082"/>
            <a:ext cx="3882374" cy="1816218"/>
          </a:xfrm>
          <a:custGeom>
            <a:avLst/>
            <a:gdLst/>
            <a:ahLst/>
            <a:cxnLst/>
            <a:rect l="l" t="t" r="r" b="b"/>
            <a:pathLst>
              <a:path w="3882374" h="1816218">
                <a:moveTo>
                  <a:pt x="0" y="0"/>
                </a:moveTo>
                <a:lnTo>
                  <a:pt x="3882374" y="0"/>
                </a:lnTo>
                <a:lnTo>
                  <a:pt x="3882374" y="1816218"/>
                </a:lnTo>
                <a:lnTo>
                  <a:pt x="0" y="1816218"/>
                </a:lnTo>
                <a:lnTo>
                  <a:pt x="0" y="0"/>
                </a:lnTo>
                <a:close/>
              </a:path>
            </a:pathLst>
          </a:custGeom>
          <a:blipFill>
            <a:blip r:embed="rId4"/>
            <a:stretch>
              <a:fillRect/>
            </a:stretch>
          </a:blipFill>
        </p:spPr>
      </p:sp>
      <p:sp>
        <p:nvSpPr>
          <p:cNvPr id="10" name="Freeform 10"/>
          <p:cNvSpPr/>
          <p:nvPr/>
        </p:nvSpPr>
        <p:spPr>
          <a:xfrm>
            <a:off x="14556076" y="348874"/>
            <a:ext cx="2327892" cy="2251553"/>
          </a:xfrm>
          <a:custGeom>
            <a:avLst/>
            <a:gdLst/>
            <a:ahLst/>
            <a:cxnLst/>
            <a:rect l="l" t="t" r="r" b="b"/>
            <a:pathLst>
              <a:path w="2327892" h="2251553">
                <a:moveTo>
                  <a:pt x="0" y="0"/>
                </a:moveTo>
                <a:lnTo>
                  <a:pt x="2327892" y="0"/>
                </a:lnTo>
                <a:lnTo>
                  <a:pt x="2327892" y="2251553"/>
                </a:lnTo>
                <a:lnTo>
                  <a:pt x="0" y="2251553"/>
                </a:lnTo>
                <a:lnTo>
                  <a:pt x="0" y="0"/>
                </a:lnTo>
                <a:close/>
              </a:path>
            </a:pathLst>
          </a:custGeom>
          <a:blipFill>
            <a:blip r:embed="rId5"/>
            <a:stretch>
              <a:fillRect b="-11527"/>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733" y="0"/>
            <a:ext cx="12984535" cy="7744965"/>
          </a:xfrm>
          <a:custGeom>
            <a:avLst/>
            <a:gdLst/>
            <a:ahLst/>
            <a:cxnLst/>
            <a:rect l="l" t="t" r="r" b="b"/>
            <a:pathLst>
              <a:path w="12984535" h="7744965">
                <a:moveTo>
                  <a:pt x="0" y="0"/>
                </a:moveTo>
                <a:lnTo>
                  <a:pt x="12984535" y="0"/>
                </a:lnTo>
                <a:lnTo>
                  <a:pt x="12984535" y="7744965"/>
                </a:lnTo>
                <a:lnTo>
                  <a:pt x="0" y="7744965"/>
                </a:lnTo>
                <a:lnTo>
                  <a:pt x="0" y="0"/>
                </a:lnTo>
                <a:close/>
              </a:path>
            </a:pathLst>
          </a:custGeom>
          <a:blipFill>
            <a:blip r:embed="rId2"/>
            <a:stretch>
              <a:fillRect r="-6470"/>
            </a:stretch>
          </a:blipFill>
        </p:spPr>
        <p:txBody>
          <a:bodyPr/>
          <a:lstStyle/>
          <a:p>
            <a:endParaRPr lang="en-IN" dirty="0"/>
          </a:p>
        </p:txBody>
      </p:sp>
      <p:grpSp>
        <p:nvGrpSpPr>
          <p:cNvPr id="3" name="Group 3"/>
          <p:cNvGrpSpPr/>
          <p:nvPr/>
        </p:nvGrpSpPr>
        <p:grpSpPr>
          <a:xfrm>
            <a:off x="-7337969" y="7227971"/>
            <a:ext cx="20176771" cy="6045839"/>
            <a:chOff x="0" y="0"/>
            <a:chExt cx="5645293" cy="1691576"/>
          </a:xfrm>
        </p:grpSpPr>
        <p:sp>
          <p:nvSpPr>
            <p:cNvPr id="4" name="Freeform 4"/>
            <p:cNvSpPr/>
            <p:nvPr/>
          </p:nvSpPr>
          <p:spPr>
            <a:xfrm>
              <a:off x="0" y="0"/>
              <a:ext cx="5645293" cy="1691576"/>
            </a:xfrm>
            <a:custGeom>
              <a:avLst/>
              <a:gdLst/>
              <a:ahLst/>
              <a:cxnLst/>
              <a:rect l="l" t="t" r="r" b="b"/>
              <a:pathLst>
                <a:path w="5645293" h="1691576">
                  <a:moveTo>
                    <a:pt x="0" y="0"/>
                  </a:moveTo>
                  <a:lnTo>
                    <a:pt x="5645293" y="0"/>
                  </a:lnTo>
                  <a:lnTo>
                    <a:pt x="5645293" y="1691576"/>
                  </a:lnTo>
                  <a:lnTo>
                    <a:pt x="0" y="1691576"/>
                  </a:lnTo>
                  <a:close/>
                </a:path>
              </a:pathLst>
            </a:custGeom>
            <a:blipFill>
              <a:blip r:embed="rId3" cstate="email">
                <a:extLst>
                  <a:ext uri="{28A0092B-C50C-407E-A947-70E740481C1C}">
                    <a14:useLocalDpi xmlns:a14="http://schemas.microsoft.com/office/drawing/2010/main"/>
                  </a:ext>
                </a:extLst>
              </a:blip>
              <a:stretch>
                <a:fillRect l="-3767" t="-100851" r="-3225"/>
              </a:stretch>
            </a:blipFill>
            <a:ln cap="sq">
              <a:noFill/>
              <a:prstDash val="solid"/>
              <a:miter/>
            </a:ln>
          </p:spPr>
        </p:sp>
      </p:grpSp>
      <p:sp>
        <p:nvSpPr>
          <p:cNvPr id="5" name="Freeform 5"/>
          <p:cNvSpPr/>
          <p:nvPr/>
        </p:nvSpPr>
        <p:spPr>
          <a:xfrm>
            <a:off x="441484" y="2266649"/>
            <a:ext cx="11810102" cy="4961321"/>
          </a:xfrm>
          <a:custGeom>
            <a:avLst/>
            <a:gdLst/>
            <a:ahLst/>
            <a:cxnLst/>
            <a:rect l="l" t="t" r="r" b="b"/>
            <a:pathLst>
              <a:path w="11810102" h="4961321">
                <a:moveTo>
                  <a:pt x="0" y="0"/>
                </a:moveTo>
                <a:lnTo>
                  <a:pt x="11810102" y="0"/>
                </a:lnTo>
                <a:lnTo>
                  <a:pt x="11810102" y="4961322"/>
                </a:lnTo>
                <a:lnTo>
                  <a:pt x="0" y="4961322"/>
                </a:lnTo>
                <a:lnTo>
                  <a:pt x="0" y="0"/>
                </a:lnTo>
                <a:close/>
              </a:path>
            </a:pathLst>
          </a:custGeom>
          <a:blipFill>
            <a:blip r:embed="rId4"/>
            <a:stretch>
              <a:fillRect/>
            </a:stretch>
          </a:blipFill>
        </p:spPr>
      </p:sp>
      <p:sp>
        <p:nvSpPr>
          <p:cNvPr id="6" name="Freeform 6"/>
          <p:cNvSpPr/>
          <p:nvPr/>
        </p:nvSpPr>
        <p:spPr>
          <a:xfrm>
            <a:off x="7883976" y="7744965"/>
            <a:ext cx="3967287" cy="1811651"/>
          </a:xfrm>
          <a:custGeom>
            <a:avLst/>
            <a:gdLst/>
            <a:ahLst/>
            <a:cxnLst/>
            <a:rect l="l" t="t" r="r" b="b"/>
            <a:pathLst>
              <a:path w="3967287" h="1811651">
                <a:moveTo>
                  <a:pt x="0" y="0"/>
                </a:moveTo>
                <a:lnTo>
                  <a:pt x="3967287" y="0"/>
                </a:lnTo>
                <a:lnTo>
                  <a:pt x="3967287" y="1811651"/>
                </a:lnTo>
                <a:lnTo>
                  <a:pt x="0" y="1811651"/>
                </a:lnTo>
                <a:lnTo>
                  <a:pt x="0" y="0"/>
                </a:lnTo>
                <a:close/>
              </a:path>
            </a:pathLst>
          </a:custGeom>
          <a:blipFill>
            <a:blip r:embed="rId5"/>
            <a:stretch>
              <a:fillRect/>
            </a:stretch>
          </a:blipFill>
        </p:spPr>
      </p:sp>
      <p:sp>
        <p:nvSpPr>
          <p:cNvPr id="7" name="Freeform 7"/>
          <p:cNvSpPr/>
          <p:nvPr/>
        </p:nvSpPr>
        <p:spPr>
          <a:xfrm>
            <a:off x="13383624" y="279928"/>
            <a:ext cx="4744431" cy="3745778"/>
          </a:xfrm>
          <a:custGeom>
            <a:avLst/>
            <a:gdLst/>
            <a:ahLst/>
            <a:cxnLst/>
            <a:rect l="l" t="t" r="r" b="b"/>
            <a:pathLst>
              <a:path w="4744431" h="3745778">
                <a:moveTo>
                  <a:pt x="0" y="0"/>
                </a:moveTo>
                <a:lnTo>
                  <a:pt x="4744431" y="0"/>
                </a:lnTo>
                <a:lnTo>
                  <a:pt x="4744431" y="3745778"/>
                </a:lnTo>
                <a:lnTo>
                  <a:pt x="0" y="3745778"/>
                </a:lnTo>
                <a:lnTo>
                  <a:pt x="0" y="0"/>
                </a:lnTo>
                <a:close/>
              </a:path>
            </a:pathLst>
          </a:custGeom>
          <a:blipFill>
            <a:blip r:embed="rId6"/>
            <a:stretch>
              <a:fillRect t="-3948" b="-3948"/>
            </a:stretch>
          </a:blipFill>
        </p:spPr>
      </p:sp>
      <p:sp>
        <p:nvSpPr>
          <p:cNvPr id="8" name="Freeform 8"/>
          <p:cNvSpPr/>
          <p:nvPr/>
        </p:nvSpPr>
        <p:spPr>
          <a:xfrm>
            <a:off x="13381729" y="4025706"/>
            <a:ext cx="4906271" cy="3269116"/>
          </a:xfrm>
          <a:custGeom>
            <a:avLst/>
            <a:gdLst/>
            <a:ahLst/>
            <a:cxnLst/>
            <a:rect l="l" t="t" r="r" b="b"/>
            <a:pathLst>
              <a:path w="4906271" h="3269116">
                <a:moveTo>
                  <a:pt x="0" y="0"/>
                </a:moveTo>
                <a:lnTo>
                  <a:pt x="4906271" y="0"/>
                </a:lnTo>
                <a:lnTo>
                  <a:pt x="4906271" y="3269116"/>
                </a:lnTo>
                <a:lnTo>
                  <a:pt x="0" y="3269116"/>
                </a:lnTo>
                <a:lnTo>
                  <a:pt x="0" y="0"/>
                </a:lnTo>
                <a:close/>
              </a:path>
            </a:pathLst>
          </a:custGeom>
          <a:blipFill>
            <a:blip r:embed="rId7"/>
            <a:stretch>
              <a:fillRect b="-12414"/>
            </a:stretch>
          </a:blipFill>
        </p:spPr>
      </p:sp>
      <p:sp>
        <p:nvSpPr>
          <p:cNvPr id="9" name="Freeform 9"/>
          <p:cNvSpPr/>
          <p:nvPr/>
        </p:nvSpPr>
        <p:spPr>
          <a:xfrm>
            <a:off x="13541673" y="7456673"/>
            <a:ext cx="4586382" cy="2388234"/>
          </a:xfrm>
          <a:custGeom>
            <a:avLst/>
            <a:gdLst/>
            <a:ahLst/>
            <a:cxnLst/>
            <a:rect l="l" t="t" r="r" b="b"/>
            <a:pathLst>
              <a:path w="4586382" h="2388234">
                <a:moveTo>
                  <a:pt x="0" y="0"/>
                </a:moveTo>
                <a:lnTo>
                  <a:pt x="4586382" y="0"/>
                </a:lnTo>
                <a:lnTo>
                  <a:pt x="4586382" y="2388234"/>
                </a:lnTo>
                <a:lnTo>
                  <a:pt x="0" y="2388234"/>
                </a:lnTo>
                <a:lnTo>
                  <a:pt x="0" y="0"/>
                </a:lnTo>
                <a:close/>
              </a:path>
            </a:pathLst>
          </a:custGeom>
          <a:blipFill>
            <a:blip r:embed="rId8" cstate="email">
              <a:extLst>
                <a:ext uri="{28A0092B-C50C-407E-A947-70E740481C1C}">
                  <a14:useLocalDpi xmlns:a14="http://schemas.microsoft.com/office/drawing/2010/main"/>
                </a:ext>
              </a:extLst>
            </a:blip>
            <a:stretch>
              <a:fillRect t="-4011" b="-4011"/>
            </a:stretch>
          </a:blipFill>
        </p:spPr>
      </p:sp>
      <p:sp>
        <p:nvSpPr>
          <p:cNvPr id="10" name="TextBox 10"/>
          <p:cNvSpPr txBox="1"/>
          <p:nvPr/>
        </p:nvSpPr>
        <p:spPr>
          <a:xfrm>
            <a:off x="0" y="481497"/>
            <a:ext cx="11089918" cy="1671320"/>
          </a:xfrm>
          <a:prstGeom prst="rect">
            <a:avLst/>
          </a:prstGeom>
        </p:spPr>
        <p:txBody>
          <a:bodyPr lIns="0" tIns="0" rIns="0" bIns="0" rtlCol="0" anchor="t">
            <a:spAutoFit/>
          </a:bodyPr>
          <a:lstStyle/>
          <a:p>
            <a:pPr algn="ctr">
              <a:lnSpc>
                <a:spcPts val="4480"/>
              </a:lnSpc>
            </a:pPr>
            <a:r>
              <a:rPr lang="en-US" sz="3200">
                <a:solidFill>
                  <a:srgbClr val="E66700"/>
                </a:solidFill>
                <a:latin typeface="Shrikhand"/>
                <a:ea typeface="Shrikhand"/>
                <a:cs typeface="Shrikhand"/>
                <a:sym typeface="Shrikhand"/>
              </a:rPr>
              <a:t>     Identify the customers who have ordered all types of products (i.e., from every category).</a:t>
            </a:r>
          </a:p>
          <a:p>
            <a:pPr algn="ctr">
              <a:lnSpc>
                <a:spcPts val="4480"/>
              </a:lnSpc>
            </a:pPr>
            <a:endParaRPr lang="en-US" sz="3200">
              <a:solidFill>
                <a:srgbClr val="E66700"/>
              </a:solidFill>
              <a:latin typeface="Shrikhand"/>
              <a:ea typeface="Shrikhand"/>
              <a:cs typeface="Shrikhand"/>
              <a:sym typeface="Shrikha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7038" y="-228421"/>
            <a:ext cx="16641395" cy="10743843"/>
          </a:xfrm>
          <a:custGeom>
            <a:avLst/>
            <a:gdLst/>
            <a:ahLst/>
            <a:cxnLst/>
            <a:rect l="l" t="t" r="r" b="b"/>
            <a:pathLst>
              <a:path w="16641395" h="10743843">
                <a:moveTo>
                  <a:pt x="0" y="0"/>
                </a:moveTo>
                <a:lnTo>
                  <a:pt x="16641395" y="0"/>
                </a:lnTo>
                <a:lnTo>
                  <a:pt x="16641395" y="10743842"/>
                </a:lnTo>
                <a:lnTo>
                  <a:pt x="0" y="10743842"/>
                </a:lnTo>
                <a:lnTo>
                  <a:pt x="0" y="0"/>
                </a:lnTo>
                <a:close/>
              </a:path>
            </a:pathLst>
          </a:custGeom>
          <a:blipFill>
            <a:blip r:embed="rId2">
              <a:alphaModFix amt="58000"/>
            </a:blip>
            <a:stretch>
              <a:fillRect l="-3621" r="-18768"/>
            </a:stretch>
          </a:blipFill>
        </p:spPr>
      </p:sp>
      <p:sp>
        <p:nvSpPr>
          <p:cNvPr id="3" name="TextBox 3"/>
          <p:cNvSpPr txBox="1"/>
          <p:nvPr/>
        </p:nvSpPr>
        <p:spPr>
          <a:xfrm>
            <a:off x="392852" y="546039"/>
            <a:ext cx="17138954" cy="9556750"/>
          </a:xfrm>
          <a:prstGeom prst="rect">
            <a:avLst/>
          </a:prstGeom>
        </p:spPr>
        <p:txBody>
          <a:bodyPr lIns="0" tIns="0" rIns="0" bIns="0" rtlCol="0" anchor="t">
            <a:spAutoFit/>
          </a:bodyPr>
          <a:lstStyle/>
          <a:p>
            <a:pPr algn="l">
              <a:lnSpc>
                <a:spcPts val="5179"/>
              </a:lnSpc>
            </a:pPr>
            <a:r>
              <a:rPr lang="en-US" sz="3699">
                <a:solidFill>
                  <a:srgbClr val="E66700"/>
                </a:solidFill>
                <a:latin typeface="Gagalin"/>
                <a:ea typeface="Gagalin"/>
                <a:cs typeface="Gagalin"/>
                <a:sym typeface="Gagalin"/>
              </a:rPr>
              <a:t>Insights and Analysis  :</a:t>
            </a:r>
          </a:p>
          <a:p>
            <a:pPr algn="l">
              <a:lnSpc>
                <a:spcPts val="3919"/>
              </a:lnSpc>
            </a:pPr>
            <a:r>
              <a:rPr lang="en-US" sz="2799">
                <a:solidFill>
                  <a:srgbClr val="FFD058"/>
                </a:solidFill>
                <a:latin typeface="Gagalin"/>
                <a:ea typeface="Gagalin"/>
                <a:cs typeface="Gagalin"/>
                <a:sym typeface="Gagalin"/>
              </a:rPr>
              <a:t>This project utilized SQL queries to derive actionable insights from Jenson USA's data, focusing on critical areas such as store performance, sales trends, customer behavior, and staff performance. The following points summarize the key findings and their business implications:</a:t>
            </a:r>
          </a:p>
          <a:p>
            <a:pPr algn="l">
              <a:lnSpc>
                <a:spcPts val="3919"/>
              </a:lnSpc>
            </a:pPr>
            <a:endParaRPr lang="en-US" sz="2799">
              <a:solidFill>
                <a:srgbClr val="FFD058"/>
              </a:solidFill>
              <a:latin typeface="Gagalin"/>
              <a:ea typeface="Gagalin"/>
              <a:cs typeface="Gagalin"/>
              <a:sym typeface="Gagalin"/>
            </a:endParaRPr>
          </a:p>
          <a:p>
            <a:pPr algn="l">
              <a:lnSpc>
                <a:spcPts val="3919"/>
              </a:lnSpc>
            </a:pPr>
            <a:r>
              <a:rPr lang="en-US" sz="2799">
                <a:solidFill>
                  <a:srgbClr val="EF7B27"/>
                </a:solidFill>
                <a:latin typeface="Gagalin"/>
                <a:ea typeface="Gagalin"/>
                <a:cs typeface="Gagalin"/>
                <a:sym typeface="Gagalin"/>
              </a:rPr>
              <a:t>1. Store Performance and Product Sales</a:t>
            </a:r>
          </a:p>
          <a:p>
            <a:pPr marL="604519" lvl="1" indent="-302260" algn="l">
              <a:lnSpc>
                <a:spcPts val="3919"/>
              </a:lnSpc>
              <a:buFont typeface="Arial"/>
              <a:buChar char="•"/>
            </a:pPr>
            <a:r>
              <a:rPr lang="en-US" sz="2799">
                <a:solidFill>
                  <a:srgbClr val="FFFFFF"/>
                </a:solidFill>
                <a:latin typeface="Gagalin"/>
                <a:ea typeface="Gagalin"/>
                <a:cs typeface="Gagalin"/>
                <a:sym typeface="Gagalin"/>
              </a:rPr>
              <a:t>Key Insight: By calculating the total quantity sold per store, we identified top-performing stores. This insight helps optimize inventory distribution and tailor marketing strategies to each store's performance.</a:t>
            </a:r>
          </a:p>
          <a:p>
            <a:pPr marL="604519" lvl="1" indent="-302260" algn="l">
              <a:lnSpc>
                <a:spcPts val="3919"/>
              </a:lnSpc>
              <a:buFont typeface="Arial"/>
              <a:buChar char="•"/>
            </a:pPr>
            <a:r>
              <a:rPr lang="en-US" sz="2799">
                <a:solidFill>
                  <a:srgbClr val="FFFFFF"/>
                </a:solidFill>
                <a:latin typeface="Gagalin"/>
                <a:ea typeface="Gagalin"/>
                <a:cs typeface="Gagalin"/>
                <a:sym typeface="Gagalin"/>
              </a:rPr>
              <a:t>Implication: Jenson USA can adjust stock levels based on store performance, ensuring high-demand products are readily available in key locations.</a:t>
            </a:r>
          </a:p>
          <a:p>
            <a:pPr algn="l">
              <a:lnSpc>
                <a:spcPts val="3919"/>
              </a:lnSpc>
            </a:pPr>
            <a:endParaRPr lang="en-US" sz="2799">
              <a:solidFill>
                <a:srgbClr val="FFFFFF"/>
              </a:solidFill>
              <a:latin typeface="Gagalin"/>
              <a:ea typeface="Gagalin"/>
              <a:cs typeface="Gagalin"/>
              <a:sym typeface="Gagalin"/>
            </a:endParaRPr>
          </a:p>
          <a:p>
            <a:pPr algn="l">
              <a:lnSpc>
                <a:spcPts val="3919"/>
              </a:lnSpc>
            </a:pPr>
            <a:r>
              <a:rPr lang="en-US" sz="2799">
                <a:solidFill>
                  <a:srgbClr val="EF7B27"/>
                </a:solidFill>
                <a:latin typeface="Gagalin"/>
                <a:ea typeface="Gagalin"/>
                <a:cs typeface="Gagalin"/>
                <a:sym typeface="Gagalin"/>
              </a:rPr>
              <a:t>2. Top-Selling Products and Categories</a:t>
            </a:r>
          </a:p>
          <a:p>
            <a:pPr marL="604519" lvl="1" indent="-302260" algn="l">
              <a:lnSpc>
                <a:spcPts val="3919"/>
              </a:lnSpc>
              <a:buFont typeface="Arial"/>
              <a:buChar char="•"/>
            </a:pPr>
            <a:r>
              <a:rPr lang="en-US" sz="2799">
                <a:solidFill>
                  <a:srgbClr val="FFFFFF"/>
                </a:solidFill>
                <a:latin typeface="Gagalin"/>
                <a:ea typeface="Gagalin"/>
                <a:cs typeface="Gagalin"/>
                <a:sym typeface="Gagalin"/>
              </a:rPr>
              <a:t>Key Insight: Using RANK() and SUM() OVER(), we identified the top-selling products within each category. These insights are crucial for prioritizing stock replenishment and targeting products that drive revenue.</a:t>
            </a:r>
          </a:p>
          <a:p>
            <a:pPr marL="604519" lvl="1" indent="-302260" algn="l">
              <a:lnSpc>
                <a:spcPts val="3919"/>
              </a:lnSpc>
              <a:buFont typeface="Arial"/>
              <a:buChar char="•"/>
            </a:pPr>
            <a:r>
              <a:rPr lang="en-US" sz="2799">
                <a:solidFill>
                  <a:srgbClr val="FFFFFF"/>
                </a:solidFill>
                <a:latin typeface="Gagalin"/>
                <a:ea typeface="Gagalin"/>
                <a:cs typeface="Gagalin"/>
                <a:sym typeface="Gagalin"/>
              </a:rPr>
              <a:t>Implication: Jenson USA can focus on promoting top products and adjust pricing strategies based on category performance, ensuring a competitive edge in the market.</a:t>
            </a:r>
          </a:p>
          <a:p>
            <a:pPr algn="l">
              <a:lnSpc>
                <a:spcPts val="3919"/>
              </a:lnSpc>
            </a:pPr>
            <a:endParaRPr lang="en-US" sz="2799">
              <a:solidFill>
                <a:srgbClr val="FFFFFF"/>
              </a:solidFill>
              <a:latin typeface="Gagalin"/>
              <a:ea typeface="Gagalin"/>
              <a:cs typeface="Gagalin"/>
              <a:sym typeface="Gagalin"/>
            </a:endParaRPr>
          </a:p>
        </p:txBody>
      </p:sp>
      <p:grpSp>
        <p:nvGrpSpPr>
          <p:cNvPr id="4" name="Group 4"/>
          <p:cNvGrpSpPr/>
          <p:nvPr/>
        </p:nvGrpSpPr>
        <p:grpSpPr>
          <a:xfrm>
            <a:off x="16129847" y="204380"/>
            <a:ext cx="1401959" cy="1243794"/>
            <a:chOff x="0" y="0"/>
            <a:chExt cx="1869279" cy="1658392"/>
          </a:xfrm>
        </p:grpSpPr>
        <p:grpSp>
          <p:nvGrpSpPr>
            <p:cNvPr id="5" name="Group 5"/>
            <p:cNvGrpSpPr/>
            <p:nvPr/>
          </p:nvGrpSpPr>
          <p:grpSpPr>
            <a:xfrm>
              <a:off x="368753" y="168077"/>
              <a:ext cx="1173884" cy="1232171"/>
              <a:chOff x="0" y="0"/>
              <a:chExt cx="244455" cy="256593"/>
            </a:xfrm>
          </p:grpSpPr>
          <p:sp>
            <p:nvSpPr>
              <p:cNvPr id="6" name="Freeform 6"/>
              <p:cNvSpPr/>
              <p:nvPr/>
            </p:nvSpPr>
            <p:spPr>
              <a:xfrm>
                <a:off x="0" y="0"/>
                <a:ext cx="244455" cy="256593"/>
              </a:xfrm>
              <a:custGeom>
                <a:avLst/>
                <a:gdLst/>
                <a:ahLst/>
                <a:cxnLst/>
                <a:rect l="l" t="t" r="r" b="b"/>
                <a:pathLst>
                  <a:path w="244455" h="256593">
                    <a:moveTo>
                      <a:pt x="122228" y="0"/>
                    </a:moveTo>
                    <a:lnTo>
                      <a:pt x="122228" y="0"/>
                    </a:lnTo>
                    <a:cubicBezTo>
                      <a:pt x="154644" y="0"/>
                      <a:pt x="185733" y="12878"/>
                      <a:pt x="208656" y="35800"/>
                    </a:cubicBezTo>
                    <a:cubicBezTo>
                      <a:pt x="231578" y="58722"/>
                      <a:pt x="244455" y="89811"/>
                      <a:pt x="244455" y="122228"/>
                    </a:cubicBezTo>
                    <a:lnTo>
                      <a:pt x="244455" y="134365"/>
                    </a:lnTo>
                    <a:cubicBezTo>
                      <a:pt x="244455" y="201870"/>
                      <a:pt x="189732" y="256593"/>
                      <a:pt x="122228" y="256593"/>
                    </a:cubicBezTo>
                    <a:lnTo>
                      <a:pt x="122228" y="256593"/>
                    </a:lnTo>
                    <a:cubicBezTo>
                      <a:pt x="54723" y="256593"/>
                      <a:pt x="0" y="201870"/>
                      <a:pt x="0" y="134365"/>
                    </a:cubicBezTo>
                    <a:lnTo>
                      <a:pt x="0" y="122228"/>
                    </a:lnTo>
                    <a:cubicBezTo>
                      <a:pt x="0" y="54723"/>
                      <a:pt x="54723" y="0"/>
                      <a:pt x="122228" y="0"/>
                    </a:cubicBezTo>
                    <a:close/>
                  </a:path>
                </a:pathLst>
              </a:custGeom>
              <a:solidFill>
                <a:srgbClr val="FFFFFF"/>
              </a:solidFill>
            </p:spPr>
          </p:sp>
          <p:sp>
            <p:nvSpPr>
              <p:cNvPr id="7" name="TextBox 7"/>
              <p:cNvSpPr txBox="1"/>
              <p:nvPr/>
            </p:nvSpPr>
            <p:spPr>
              <a:xfrm>
                <a:off x="0" y="38100"/>
                <a:ext cx="244455" cy="218493"/>
              </a:xfrm>
              <a:prstGeom prst="rect">
                <a:avLst/>
              </a:prstGeom>
            </p:spPr>
            <p:txBody>
              <a:bodyPr lIns="249451" tIns="249451" rIns="249451" bIns="249451" rtlCol="0" anchor="ctr"/>
              <a:lstStyle/>
              <a:p>
                <a:pPr algn="ctr">
                  <a:lnSpc>
                    <a:spcPts val="2580"/>
                  </a:lnSpc>
                </a:pPr>
                <a:endParaRPr/>
              </a:p>
            </p:txBody>
          </p:sp>
        </p:grpSp>
        <p:sp>
          <p:nvSpPr>
            <p:cNvPr id="8" name="Freeform 8"/>
            <p:cNvSpPr/>
            <p:nvPr/>
          </p:nvSpPr>
          <p:spPr>
            <a:xfrm>
              <a:off x="0" y="0"/>
              <a:ext cx="1869279" cy="1658392"/>
            </a:xfrm>
            <a:custGeom>
              <a:avLst/>
              <a:gdLst/>
              <a:ahLst/>
              <a:cxnLst/>
              <a:rect l="l" t="t" r="r" b="b"/>
              <a:pathLst>
                <a:path w="1869279" h="1658392">
                  <a:moveTo>
                    <a:pt x="0" y="0"/>
                  </a:moveTo>
                  <a:lnTo>
                    <a:pt x="1869279" y="0"/>
                  </a:lnTo>
                  <a:lnTo>
                    <a:pt x="1869279" y="1658392"/>
                  </a:lnTo>
                  <a:lnTo>
                    <a:pt x="0" y="1658392"/>
                  </a:lnTo>
                  <a:lnTo>
                    <a:pt x="0" y="0"/>
                  </a:lnTo>
                  <a:close/>
                </a:path>
              </a:pathLst>
            </a:custGeom>
            <a:blipFill>
              <a:blip r:embed="rId3"/>
              <a:stretch>
                <a:fillRect l="-130444" r="-132055" b="-70793"/>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7038" y="-228421"/>
            <a:ext cx="16641395" cy="10743843"/>
          </a:xfrm>
          <a:custGeom>
            <a:avLst/>
            <a:gdLst/>
            <a:ahLst/>
            <a:cxnLst/>
            <a:rect l="l" t="t" r="r" b="b"/>
            <a:pathLst>
              <a:path w="16641395" h="10743843">
                <a:moveTo>
                  <a:pt x="0" y="0"/>
                </a:moveTo>
                <a:lnTo>
                  <a:pt x="16641395" y="0"/>
                </a:lnTo>
                <a:lnTo>
                  <a:pt x="16641395" y="10743842"/>
                </a:lnTo>
                <a:lnTo>
                  <a:pt x="0" y="10743842"/>
                </a:lnTo>
                <a:lnTo>
                  <a:pt x="0" y="0"/>
                </a:lnTo>
                <a:close/>
              </a:path>
            </a:pathLst>
          </a:custGeom>
          <a:blipFill>
            <a:blip r:embed="rId2">
              <a:alphaModFix amt="58000"/>
            </a:blip>
            <a:stretch>
              <a:fillRect l="-3621" r="-18768"/>
            </a:stretch>
          </a:blipFill>
        </p:spPr>
      </p:sp>
      <p:sp>
        <p:nvSpPr>
          <p:cNvPr id="3" name="TextBox 3"/>
          <p:cNvSpPr txBox="1"/>
          <p:nvPr/>
        </p:nvSpPr>
        <p:spPr>
          <a:xfrm>
            <a:off x="574523" y="-658813"/>
            <a:ext cx="17138954" cy="11537950"/>
          </a:xfrm>
          <a:prstGeom prst="rect">
            <a:avLst/>
          </a:prstGeom>
        </p:spPr>
        <p:txBody>
          <a:bodyPr lIns="0" tIns="0" rIns="0" bIns="0" rtlCol="0" anchor="t">
            <a:spAutoFit/>
          </a:bodyPr>
          <a:lstStyle/>
          <a:p>
            <a:pPr algn="l">
              <a:lnSpc>
                <a:spcPts val="5179"/>
              </a:lnSpc>
            </a:pPr>
            <a:endParaRPr/>
          </a:p>
          <a:p>
            <a:pPr algn="l">
              <a:lnSpc>
                <a:spcPts val="3919"/>
              </a:lnSpc>
            </a:pPr>
            <a:endParaRPr/>
          </a:p>
          <a:p>
            <a:pPr algn="l">
              <a:lnSpc>
                <a:spcPts val="3919"/>
              </a:lnSpc>
            </a:pPr>
            <a:r>
              <a:rPr lang="en-US" sz="2799">
                <a:solidFill>
                  <a:srgbClr val="E66700"/>
                </a:solidFill>
                <a:latin typeface="Gagalin"/>
                <a:ea typeface="Gagalin"/>
                <a:cs typeface="Gagalin"/>
                <a:sym typeface="Gagalin"/>
              </a:rPr>
              <a:t>3. Customer Spending Behavior</a:t>
            </a:r>
          </a:p>
          <a:p>
            <a:pPr marL="604519" lvl="1" indent="-302260" algn="l">
              <a:lnSpc>
                <a:spcPts val="3919"/>
              </a:lnSpc>
              <a:buFont typeface="Arial"/>
              <a:buChar char="•"/>
            </a:pPr>
            <a:r>
              <a:rPr lang="en-US" sz="2799">
                <a:solidFill>
                  <a:srgbClr val="FBFCFB"/>
                </a:solidFill>
                <a:latin typeface="Gagalin"/>
                <a:ea typeface="Gagalin"/>
                <a:cs typeface="Gagalin"/>
                <a:sym typeface="Gagalin"/>
              </a:rPr>
              <a:t>Key Insight: We identified the high-value customers by analyzing total spending, and also found customers who ordered across multiple product categories.</a:t>
            </a:r>
          </a:p>
          <a:p>
            <a:pPr marL="604519" lvl="1" indent="-302260" algn="l">
              <a:lnSpc>
                <a:spcPts val="3919"/>
              </a:lnSpc>
              <a:buFont typeface="Arial"/>
              <a:buChar char="•"/>
            </a:pPr>
            <a:r>
              <a:rPr lang="en-US" sz="2799">
                <a:solidFill>
                  <a:srgbClr val="FBFCFB"/>
                </a:solidFill>
                <a:latin typeface="Gagalin"/>
                <a:ea typeface="Gagalin"/>
                <a:cs typeface="Gagalin"/>
                <a:sym typeface="Gagalin"/>
              </a:rPr>
              <a:t>Implication: Jenson USA can use these insights to develop targeted loyalty programs and personalized promotions, enhancing customer retention and boosting sales.</a:t>
            </a:r>
          </a:p>
          <a:p>
            <a:pPr algn="l">
              <a:lnSpc>
                <a:spcPts val="3919"/>
              </a:lnSpc>
            </a:pPr>
            <a:endParaRPr lang="en-US" sz="2799">
              <a:solidFill>
                <a:srgbClr val="FBFCFB"/>
              </a:solidFill>
              <a:latin typeface="Gagalin"/>
              <a:ea typeface="Gagalin"/>
              <a:cs typeface="Gagalin"/>
              <a:sym typeface="Gagalin"/>
            </a:endParaRPr>
          </a:p>
          <a:p>
            <a:pPr algn="l">
              <a:lnSpc>
                <a:spcPts val="3919"/>
              </a:lnSpc>
            </a:pPr>
            <a:r>
              <a:rPr lang="en-US" sz="2799">
                <a:solidFill>
                  <a:srgbClr val="E66700"/>
                </a:solidFill>
                <a:latin typeface="Gagalin"/>
                <a:ea typeface="Gagalin"/>
                <a:cs typeface="Gagalin"/>
                <a:sym typeface="Gagalin"/>
              </a:rPr>
              <a:t>4. Staff Performance</a:t>
            </a:r>
          </a:p>
          <a:p>
            <a:pPr marL="604519" lvl="1" indent="-302260" algn="l">
              <a:lnSpc>
                <a:spcPts val="3919"/>
              </a:lnSpc>
              <a:buFont typeface="Arial"/>
              <a:buChar char="•"/>
            </a:pPr>
            <a:r>
              <a:rPr lang="en-US" sz="2799">
                <a:solidFill>
                  <a:srgbClr val="FBFCFB"/>
                </a:solidFill>
                <a:latin typeface="Gagalin"/>
                <a:ea typeface="Gagalin"/>
                <a:cs typeface="Gagalin"/>
                <a:sym typeface="Gagalin"/>
              </a:rPr>
              <a:t>Key Insight: By identifying top-performing staff and those who made fewer sales, we uncovered potential training opportunities.</a:t>
            </a:r>
          </a:p>
          <a:p>
            <a:pPr marL="604519" lvl="1" indent="-302260" algn="l">
              <a:lnSpc>
                <a:spcPts val="3919"/>
              </a:lnSpc>
              <a:buFont typeface="Arial"/>
              <a:buChar char="•"/>
            </a:pPr>
            <a:r>
              <a:rPr lang="en-US" sz="2799">
                <a:solidFill>
                  <a:srgbClr val="FBFCFB"/>
                </a:solidFill>
                <a:latin typeface="Gagalin"/>
                <a:ea typeface="Gagalin"/>
                <a:cs typeface="Gagalin"/>
                <a:sym typeface="Gagalin"/>
              </a:rPr>
              <a:t>Implication: Jenson USA can allocate resources effectively, reward top performers, and improve overall staff productivity through focused training and performance strategies.</a:t>
            </a:r>
          </a:p>
          <a:p>
            <a:pPr algn="l">
              <a:lnSpc>
                <a:spcPts val="3919"/>
              </a:lnSpc>
            </a:pPr>
            <a:endParaRPr lang="en-US" sz="2799">
              <a:solidFill>
                <a:srgbClr val="FBFCFB"/>
              </a:solidFill>
              <a:latin typeface="Gagalin"/>
              <a:ea typeface="Gagalin"/>
              <a:cs typeface="Gagalin"/>
              <a:sym typeface="Gagalin"/>
            </a:endParaRPr>
          </a:p>
          <a:p>
            <a:pPr algn="l">
              <a:lnSpc>
                <a:spcPts val="3919"/>
              </a:lnSpc>
            </a:pPr>
            <a:r>
              <a:rPr lang="en-US" sz="2799">
                <a:solidFill>
                  <a:srgbClr val="E66700"/>
                </a:solidFill>
                <a:latin typeface="Gagalin"/>
                <a:ea typeface="Gagalin"/>
                <a:cs typeface="Gagalin"/>
                <a:sym typeface="Gagalin"/>
              </a:rPr>
              <a:t>5. Inventory Management</a:t>
            </a:r>
          </a:p>
          <a:p>
            <a:pPr marL="604519" lvl="1" indent="-302260" algn="l">
              <a:lnSpc>
                <a:spcPts val="3919"/>
              </a:lnSpc>
              <a:buFont typeface="Arial"/>
              <a:buChar char="•"/>
            </a:pPr>
            <a:r>
              <a:rPr lang="en-US" sz="2799">
                <a:solidFill>
                  <a:srgbClr val="FBFCFB"/>
                </a:solidFill>
                <a:latin typeface="Gagalin"/>
                <a:ea typeface="Gagalin"/>
                <a:cs typeface="Gagalin"/>
                <a:sym typeface="Gagalin"/>
              </a:rPr>
              <a:t>Key Insight: The analysis identified products that have never been ordered, flagging potential overstock or underperforming items. Additionally, by evaluating the highest-priced products in each category, we provided insights into effective pricing strategies.</a:t>
            </a:r>
          </a:p>
          <a:p>
            <a:pPr marL="604519" lvl="1" indent="-302260" algn="l">
              <a:lnSpc>
                <a:spcPts val="3919"/>
              </a:lnSpc>
              <a:buFont typeface="Arial"/>
              <a:buChar char="•"/>
            </a:pPr>
            <a:r>
              <a:rPr lang="en-US" sz="2799">
                <a:solidFill>
                  <a:srgbClr val="FBFCFB"/>
                </a:solidFill>
                <a:latin typeface="Gagalin"/>
                <a:ea typeface="Gagalin"/>
                <a:cs typeface="Gagalin"/>
                <a:sym typeface="Gagalin"/>
              </a:rPr>
              <a:t>Implication: Jenson USA can optimize inventory levels by discontinuing low-demand products and focusing on the most profitable items. Pricing adjustments can be made to ensure competitiveness while maintaining profitability.</a:t>
            </a:r>
          </a:p>
          <a:p>
            <a:pPr algn="l">
              <a:lnSpc>
                <a:spcPts val="3919"/>
              </a:lnSpc>
            </a:pPr>
            <a:endParaRPr lang="en-US" sz="2799">
              <a:solidFill>
                <a:srgbClr val="FBFCFB"/>
              </a:solidFill>
              <a:latin typeface="Gagalin"/>
              <a:ea typeface="Gagalin"/>
              <a:cs typeface="Gagalin"/>
              <a:sym typeface="Gagalin"/>
            </a:endParaRPr>
          </a:p>
          <a:p>
            <a:pPr algn="l">
              <a:lnSpc>
                <a:spcPts val="3919"/>
              </a:lnSpc>
            </a:pPr>
            <a:endParaRPr lang="en-US" sz="2799">
              <a:solidFill>
                <a:srgbClr val="FBFCFB"/>
              </a:solidFill>
              <a:latin typeface="Gagalin"/>
              <a:ea typeface="Gagalin"/>
              <a:cs typeface="Gagalin"/>
              <a:sym typeface="Gagal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7038" y="-228421"/>
            <a:ext cx="16641395" cy="10743843"/>
          </a:xfrm>
          <a:custGeom>
            <a:avLst/>
            <a:gdLst/>
            <a:ahLst/>
            <a:cxnLst/>
            <a:rect l="l" t="t" r="r" b="b"/>
            <a:pathLst>
              <a:path w="16641395" h="10743843">
                <a:moveTo>
                  <a:pt x="0" y="0"/>
                </a:moveTo>
                <a:lnTo>
                  <a:pt x="16641395" y="0"/>
                </a:lnTo>
                <a:lnTo>
                  <a:pt x="16641395" y="10743842"/>
                </a:lnTo>
                <a:lnTo>
                  <a:pt x="0" y="10743842"/>
                </a:lnTo>
                <a:lnTo>
                  <a:pt x="0" y="0"/>
                </a:lnTo>
                <a:close/>
              </a:path>
            </a:pathLst>
          </a:custGeom>
          <a:blipFill>
            <a:blip r:embed="rId2">
              <a:alphaModFix amt="58000"/>
            </a:blip>
            <a:stretch>
              <a:fillRect l="-3621" r="-18768"/>
            </a:stretch>
          </a:blipFill>
        </p:spPr>
      </p:sp>
      <p:sp>
        <p:nvSpPr>
          <p:cNvPr id="3" name="TextBox 3"/>
          <p:cNvSpPr txBox="1"/>
          <p:nvPr/>
        </p:nvSpPr>
        <p:spPr>
          <a:xfrm>
            <a:off x="926510" y="719545"/>
            <a:ext cx="16434980" cy="9049885"/>
          </a:xfrm>
          <a:prstGeom prst="rect">
            <a:avLst/>
          </a:prstGeom>
        </p:spPr>
        <p:txBody>
          <a:bodyPr lIns="0" tIns="0" rIns="0" bIns="0" rtlCol="0" anchor="t">
            <a:spAutoFit/>
          </a:bodyPr>
          <a:lstStyle/>
          <a:p>
            <a:pPr algn="ctr">
              <a:lnSpc>
                <a:spcPts val="7172"/>
              </a:lnSpc>
            </a:pPr>
            <a:r>
              <a:rPr lang="en-US" sz="5122" dirty="0">
                <a:solidFill>
                  <a:srgbClr val="E66700"/>
                </a:solidFill>
                <a:latin typeface="Gagalin"/>
                <a:ea typeface="Gagalin"/>
                <a:cs typeface="Gagalin"/>
                <a:sym typeface="Gagalin"/>
              </a:rPr>
              <a:t>Conclusion</a:t>
            </a:r>
          </a:p>
          <a:p>
            <a:pPr algn="l">
              <a:lnSpc>
                <a:spcPts val="4372"/>
              </a:lnSpc>
            </a:pPr>
            <a:r>
              <a:rPr lang="en-US" sz="3122" dirty="0">
                <a:solidFill>
                  <a:srgbClr val="FFFFFF"/>
                </a:solidFill>
                <a:latin typeface="Gagalin"/>
                <a:ea typeface="Gagalin"/>
                <a:cs typeface="Gagalin"/>
                <a:sym typeface="Gagalin"/>
              </a:rPr>
              <a:t>The SQL-based analysis of Jenson USA's data provides actionable insights into various aspects of the business. By applying these insights, Jenson USA can make data-driven decisions that directly impact its inventory management, sales optimization, customer engagement, and staff productivity.</a:t>
            </a:r>
          </a:p>
          <a:p>
            <a:pPr algn="l">
              <a:lnSpc>
                <a:spcPts val="4372"/>
              </a:lnSpc>
            </a:pPr>
            <a:r>
              <a:rPr lang="en-US" sz="3122" dirty="0">
                <a:solidFill>
                  <a:srgbClr val="FFFFFF"/>
                </a:solidFill>
                <a:latin typeface="Gagalin"/>
                <a:ea typeface="Gagalin"/>
                <a:cs typeface="Gagalin"/>
                <a:sym typeface="Gagalin"/>
              </a:rPr>
              <a:t>Through better inventory management, targeting high-value customers, and refining sales strategies, Jenson USA can not only improve its operational efficiency but also enhance the customer experience, resulting in greater customer loyalty, increased revenue, and competitive advantage in the market.</a:t>
            </a:r>
          </a:p>
          <a:p>
            <a:pPr algn="l">
              <a:lnSpc>
                <a:spcPts val="4372"/>
              </a:lnSpc>
            </a:pPr>
            <a:endParaRPr lang="en-US" sz="3122" dirty="0">
              <a:solidFill>
                <a:srgbClr val="FFFFFF"/>
              </a:solidFill>
              <a:latin typeface="Gagalin"/>
              <a:ea typeface="Gagalin"/>
              <a:cs typeface="Gagalin"/>
              <a:sym typeface="Gagalin"/>
            </a:endParaRPr>
          </a:p>
          <a:p>
            <a:pPr algn="l">
              <a:lnSpc>
                <a:spcPts val="4372"/>
              </a:lnSpc>
            </a:pPr>
            <a:r>
              <a:rPr lang="en-US" sz="3122" dirty="0">
                <a:solidFill>
                  <a:srgbClr val="FFFFFF"/>
                </a:solidFill>
                <a:latin typeface="Gagalin"/>
                <a:ea typeface="Gagalin"/>
                <a:cs typeface="Gagalin"/>
                <a:sym typeface="Gagalin"/>
              </a:rPr>
              <a:t>Incorporating advanced SQL functions like window functions and aggregate calculations into the analysis process enables Jenson USA to make more precise and strategic decisions. These insights will help the company optimize resources, boost profitability, and ultimately achieve its long-term growth objectives in the competitive cycling retail market.</a:t>
            </a:r>
          </a:p>
          <a:p>
            <a:pPr algn="l">
              <a:lnSpc>
                <a:spcPts val="3202"/>
              </a:lnSpc>
            </a:pPr>
            <a:endParaRPr lang="en-US" sz="3122" dirty="0">
              <a:solidFill>
                <a:srgbClr val="FFFFFF"/>
              </a:solidFill>
              <a:latin typeface="Gagalin"/>
              <a:ea typeface="Gagalin"/>
              <a:cs typeface="Gagalin"/>
              <a:sym typeface="Gagalin"/>
            </a:endParaRPr>
          </a:p>
        </p:txBody>
      </p:sp>
      <p:sp>
        <p:nvSpPr>
          <p:cNvPr id="4" name="TextBox 4"/>
          <p:cNvSpPr txBox="1"/>
          <p:nvPr/>
        </p:nvSpPr>
        <p:spPr>
          <a:xfrm>
            <a:off x="14590246" y="9050818"/>
            <a:ext cx="2669054" cy="922992"/>
          </a:xfrm>
          <a:prstGeom prst="rect">
            <a:avLst/>
          </a:prstGeom>
        </p:spPr>
        <p:txBody>
          <a:bodyPr lIns="0" tIns="0" rIns="0" bIns="0" rtlCol="0" anchor="t">
            <a:spAutoFit/>
          </a:bodyPr>
          <a:lstStyle/>
          <a:p>
            <a:pPr algn="r">
              <a:lnSpc>
                <a:spcPts val="3726"/>
              </a:lnSpc>
              <a:spcBef>
                <a:spcPct val="0"/>
              </a:spcBef>
            </a:pPr>
            <a:r>
              <a:rPr lang="en-US" sz="2661" dirty="0">
                <a:solidFill>
                  <a:srgbClr val="FFFFFF"/>
                </a:solidFill>
                <a:latin typeface="Canva Sans"/>
                <a:ea typeface="Canva Sans"/>
                <a:cs typeface="Canva Sans"/>
                <a:sym typeface="Canva Sans"/>
              </a:rPr>
              <a:t>PRESENTED BY: </a:t>
            </a:r>
            <a:r>
              <a:rPr lang="en-US" sz="2661" b="1" dirty="0">
                <a:solidFill>
                  <a:srgbClr val="FFFFFF"/>
                </a:solidFill>
                <a:latin typeface="Canva Sans Bold"/>
                <a:ea typeface="Canva Sans Bold"/>
                <a:cs typeface="Canva Sans Bold"/>
                <a:sym typeface="Canva Sans Bold"/>
              </a:rPr>
              <a:t>SYED IBRAHIM</a:t>
            </a:r>
          </a:p>
        </p:txBody>
      </p:sp>
      <p:grpSp>
        <p:nvGrpSpPr>
          <p:cNvPr id="5" name="Group 5"/>
          <p:cNvGrpSpPr/>
          <p:nvPr/>
        </p:nvGrpSpPr>
        <p:grpSpPr>
          <a:xfrm>
            <a:off x="619941" y="180779"/>
            <a:ext cx="1911490" cy="1695842"/>
            <a:chOff x="0" y="0"/>
            <a:chExt cx="2548654" cy="2261122"/>
          </a:xfrm>
        </p:grpSpPr>
        <p:grpSp>
          <p:nvGrpSpPr>
            <p:cNvPr id="6" name="Group 6"/>
            <p:cNvGrpSpPr/>
            <p:nvPr/>
          </p:nvGrpSpPr>
          <p:grpSpPr>
            <a:xfrm>
              <a:off x="502773" y="229164"/>
              <a:ext cx="1600523" cy="1679993"/>
              <a:chOff x="0" y="0"/>
              <a:chExt cx="244455" cy="256593"/>
            </a:xfrm>
          </p:grpSpPr>
          <p:sp>
            <p:nvSpPr>
              <p:cNvPr id="7" name="Freeform 7"/>
              <p:cNvSpPr/>
              <p:nvPr/>
            </p:nvSpPr>
            <p:spPr>
              <a:xfrm>
                <a:off x="0" y="0"/>
                <a:ext cx="244455" cy="256593"/>
              </a:xfrm>
              <a:custGeom>
                <a:avLst/>
                <a:gdLst/>
                <a:ahLst/>
                <a:cxnLst/>
                <a:rect l="l" t="t" r="r" b="b"/>
                <a:pathLst>
                  <a:path w="244455" h="256593">
                    <a:moveTo>
                      <a:pt x="122228" y="0"/>
                    </a:moveTo>
                    <a:lnTo>
                      <a:pt x="122228" y="0"/>
                    </a:lnTo>
                    <a:cubicBezTo>
                      <a:pt x="154644" y="0"/>
                      <a:pt x="185733" y="12878"/>
                      <a:pt x="208656" y="35800"/>
                    </a:cubicBezTo>
                    <a:cubicBezTo>
                      <a:pt x="231578" y="58722"/>
                      <a:pt x="244455" y="89811"/>
                      <a:pt x="244455" y="122228"/>
                    </a:cubicBezTo>
                    <a:lnTo>
                      <a:pt x="244455" y="134365"/>
                    </a:lnTo>
                    <a:cubicBezTo>
                      <a:pt x="244455" y="201870"/>
                      <a:pt x="189732" y="256593"/>
                      <a:pt x="122228" y="256593"/>
                    </a:cubicBezTo>
                    <a:lnTo>
                      <a:pt x="122228" y="256593"/>
                    </a:lnTo>
                    <a:cubicBezTo>
                      <a:pt x="54723" y="256593"/>
                      <a:pt x="0" y="201870"/>
                      <a:pt x="0" y="134365"/>
                    </a:cubicBezTo>
                    <a:lnTo>
                      <a:pt x="0" y="122228"/>
                    </a:lnTo>
                    <a:cubicBezTo>
                      <a:pt x="0" y="54723"/>
                      <a:pt x="54723" y="0"/>
                      <a:pt x="122228" y="0"/>
                    </a:cubicBezTo>
                    <a:close/>
                  </a:path>
                </a:pathLst>
              </a:custGeom>
              <a:solidFill>
                <a:srgbClr val="FFFFFF"/>
              </a:solidFill>
            </p:spPr>
          </p:sp>
          <p:sp>
            <p:nvSpPr>
              <p:cNvPr id="8" name="TextBox 8"/>
              <p:cNvSpPr txBox="1"/>
              <p:nvPr/>
            </p:nvSpPr>
            <p:spPr>
              <a:xfrm>
                <a:off x="0" y="38100"/>
                <a:ext cx="244455" cy="218493"/>
              </a:xfrm>
              <a:prstGeom prst="rect">
                <a:avLst/>
              </a:prstGeom>
            </p:spPr>
            <p:txBody>
              <a:bodyPr lIns="249451" tIns="249451" rIns="249451" bIns="249451" rtlCol="0" anchor="ctr"/>
              <a:lstStyle/>
              <a:p>
                <a:pPr algn="ctr">
                  <a:lnSpc>
                    <a:spcPts val="2580"/>
                  </a:lnSpc>
                </a:pPr>
                <a:endParaRPr/>
              </a:p>
            </p:txBody>
          </p:sp>
        </p:grpSp>
        <p:sp>
          <p:nvSpPr>
            <p:cNvPr id="9" name="Freeform 9"/>
            <p:cNvSpPr/>
            <p:nvPr/>
          </p:nvSpPr>
          <p:spPr>
            <a:xfrm>
              <a:off x="0" y="0"/>
              <a:ext cx="2548654" cy="2261122"/>
            </a:xfrm>
            <a:custGeom>
              <a:avLst/>
              <a:gdLst/>
              <a:ahLst/>
              <a:cxnLst/>
              <a:rect l="l" t="t" r="r" b="b"/>
              <a:pathLst>
                <a:path w="2548654" h="2261122">
                  <a:moveTo>
                    <a:pt x="0" y="0"/>
                  </a:moveTo>
                  <a:lnTo>
                    <a:pt x="2548654" y="0"/>
                  </a:lnTo>
                  <a:lnTo>
                    <a:pt x="2548654" y="2261122"/>
                  </a:lnTo>
                  <a:lnTo>
                    <a:pt x="0" y="2261122"/>
                  </a:lnTo>
                  <a:lnTo>
                    <a:pt x="0" y="0"/>
                  </a:lnTo>
                  <a:close/>
                </a:path>
              </a:pathLst>
            </a:custGeom>
            <a:blipFill>
              <a:blip r:embed="rId3"/>
              <a:stretch>
                <a:fillRect l="-130444" r="-132055" b="-70793"/>
              </a:stretch>
            </a:blip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C8911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184404" y="2246073"/>
            <a:ext cx="5099353" cy="5076879"/>
            <a:chOff x="0" y="0"/>
            <a:chExt cx="6799138" cy="6769172"/>
          </a:xfrm>
        </p:grpSpPr>
        <p:grpSp>
          <p:nvGrpSpPr>
            <p:cNvPr id="3" name="Group 3"/>
            <p:cNvGrpSpPr/>
            <p:nvPr/>
          </p:nvGrpSpPr>
          <p:grpSpPr>
            <a:xfrm>
              <a:off x="0" y="0"/>
              <a:ext cx="6799138" cy="6769172"/>
              <a:chOff x="0" y="0"/>
              <a:chExt cx="1343040" cy="1337120"/>
            </a:xfrm>
          </p:grpSpPr>
          <p:sp>
            <p:nvSpPr>
              <p:cNvPr id="4" name="Freeform 4"/>
              <p:cNvSpPr/>
              <p:nvPr/>
            </p:nvSpPr>
            <p:spPr>
              <a:xfrm>
                <a:off x="0" y="0"/>
                <a:ext cx="1343040" cy="1337121"/>
              </a:xfrm>
              <a:custGeom>
                <a:avLst/>
                <a:gdLst/>
                <a:ahLst/>
                <a:cxnLst/>
                <a:rect l="l" t="t" r="r" b="b"/>
                <a:pathLst>
                  <a:path w="1343040" h="1337121">
                    <a:moveTo>
                      <a:pt x="151822" y="0"/>
                    </a:moveTo>
                    <a:lnTo>
                      <a:pt x="1191218" y="0"/>
                    </a:lnTo>
                    <a:cubicBezTo>
                      <a:pt x="1231484" y="0"/>
                      <a:pt x="1270100" y="15995"/>
                      <a:pt x="1298572" y="44468"/>
                    </a:cubicBezTo>
                    <a:cubicBezTo>
                      <a:pt x="1327044" y="72940"/>
                      <a:pt x="1343040" y="111556"/>
                      <a:pt x="1343040" y="151822"/>
                    </a:cubicBezTo>
                    <a:lnTo>
                      <a:pt x="1343040" y="1185299"/>
                    </a:lnTo>
                    <a:cubicBezTo>
                      <a:pt x="1343040" y="1225565"/>
                      <a:pt x="1327044" y="1264181"/>
                      <a:pt x="1298572" y="1292653"/>
                    </a:cubicBezTo>
                    <a:cubicBezTo>
                      <a:pt x="1270100" y="1321125"/>
                      <a:pt x="1231484" y="1337121"/>
                      <a:pt x="1191218" y="1337121"/>
                    </a:cubicBezTo>
                    <a:lnTo>
                      <a:pt x="151822" y="1337121"/>
                    </a:lnTo>
                    <a:cubicBezTo>
                      <a:pt x="67973" y="1337121"/>
                      <a:pt x="0" y="1269148"/>
                      <a:pt x="0" y="1185299"/>
                    </a:cubicBezTo>
                    <a:lnTo>
                      <a:pt x="0" y="151822"/>
                    </a:lnTo>
                    <a:cubicBezTo>
                      <a:pt x="0" y="111556"/>
                      <a:pt x="15995" y="72940"/>
                      <a:pt x="44468" y="44468"/>
                    </a:cubicBezTo>
                    <a:cubicBezTo>
                      <a:pt x="72940" y="15995"/>
                      <a:pt x="111556" y="0"/>
                      <a:pt x="151822" y="0"/>
                    </a:cubicBezTo>
                    <a:close/>
                  </a:path>
                </a:pathLst>
              </a:custGeom>
              <a:solidFill>
                <a:srgbClr val="FFFFFF">
                  <a:alpha val="71765"/>
                </a:srgbClr>
              </a:solidFill>
            </p:spPr>
          </p:sp>
          <p:sp>
            <p:nvSpPr>
              <p:cNvPr id="5" name="TextBox 5"/>
              <p:cNvSpPr txBox="1"/>
              <p:nvPr/>
            </p:nvSpPr>
            <p:spPr>
              <a:xfrm>
                <a:off x="0" y="-57150"/>
                <a:ext cx="1343040" cy="1394270"/>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131217" y="164452"/>
              <a:ext cx="6301936" cy="6604720"/>
            </a:xfrm>
            <a:custGeom>
              <a:avLst/>
              <a:gdLst/>
              <a:ahLst/>
              <a:cxnLst/>
              <a:rect l="l" t="t" r="r" b="b"/>
              <a:pathLst>
                <a:path w="6301936" h="6604720">
                  <a:moveTo>
                    <a:pt x="0" y="0"/>
                  </a:moveTo>
                  <a:lnTo>
                    <a:pt x="6301936" y="0"/>
                  </a:lnTo>
                  <a:lnTo>
                    <a:pt x="6301936" y="6604720"/>
                  </a:lnTo>
                  <a:lnTo>
                    <a:pt x="0" y="6604720"/>
                  </a:lnTo>
                  <a:lnTo>
                    <a:pt x="0" y="0"/>
                  </a:lnTo>
                  <a:close/>
                </a:path>
              </a:pathLst>
            </a:custGeom>
            <a:blipFill>
              <a:blip r:embed="rId2">
                <a:alphaModFix amt="26000"/>
              </a:blip>
              <a:stretch>
                <a:fillRect r="-4804"/>
              </a:stretch>
            </a:blipFill>
          </p:spPr>
        </p:sp>
      </p:grpSp>
      <p:grpSp>
        <p:nvGrpSpPr>
          <p:cNvPr id="7" name="Group 7"/>
          <p:cNvGrpSpPr/>
          <p:nvPr/>
        </p:nvGrpSpPr>
        <p:grpSpPr>
          <a:xfrm>
            <a:off x="4653987" y="5682414"/>
            <a:ext cx="6342766" cy="2473801"/>
            <a:chOff x="0" y="-95251"/>
            <a:chExt cx="8486092" cy="3424512"/>
          </a:xfrm>
        </p:grpSpPr>
        <p:sp>
          <p:nvSpPr>
            <p:cNvPr id="8" name="Freeform 8"/>
            <p:cNvSpPr/>
            <p:nvPr/>
          </p:nvSpPr>
          <p:spPr>
            <a:xfrm>
              <a:off x="0" y="2369491"/>
              <a:ext cx="959770" cy="959770"/>
            </a:xfrm>
            <a:custGeom>
              <a:avLst/>
              <a:gdLst/>
              <a:ahLst/>
              <a:cxnLst/>
              <a:rect l="l" t="t" r="r" b="b"/>
              <a:pathLst>
                <a:path w="959770" h="959770">
                  <a:moveTo>
                    <a:pt x="0" y="0"/>
                  </a:moveTo>
                  <a:lnTo>
                    <a:pt x="959770" y="0"/>
                  </a:lnTo>
                  <a:lnTo>
                    <a:pt x="959770" y="959770"/>
                  </a:lnTo>
                  <a:lnTo>
                    <a:pt x="0" y="959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693599" y="0"/>
              <a:ext cx="1232041" cy="1232041"/>
            </a:xfrm>
            <a:custGeom>
              <a:avLst/>
              <a:gdLst/>
              <a:ahLst/>
              <a:cxnLst/>
              <a:rect l="l" t="t" r="r" b="b"/>
              <a:pathLst>
                <a:path w="1232041" h="1232041">
                  <a:moveTo>
                    <a:pt x="0" y="0"/>
                  </a:moveTo>
                  <a:lnTo>
                    <a:pt x="1232041" y="0"/>
                  </a:lnTo>
                  <a:lnTo>
                    <a:pt x="1232041" y="1232041"/>
                  </a:lnTo>
                  <a:lnTo>
                    <a:pt x="0" y="1232041"/>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10" name="TextBox 10"/>
            <p:cNvSpPr txBox="1"/>
            <p:nvPr/>
          </p:nvSpPr>
          <p:spPr>
            <a:xfrm>
              <a:off x="1229143" y="2490839"/>
              <a:ext cx="7256949" cy="707288"/>
            </a:xfrm>
            <a:prstGeom prst="rect">
              <a:avLst/>
            </a:prstGeom>
          </p:spPr>
          <p:txBody>
            <a:bodyPr lIns="0" tIns="0" rIns="0" bIns="0" rtlCol="0" anchor="t">
              <a:spAutoFit/>
            </a:bodyPr>
            <a:lstStyle/>
            <a:p>
              <a:pPr algn="l">
                <a:lnSpc>
                  <a:spcPts val="4500"/>
                </a:lnSpc>
              </a:pPr>
              <a:r>
                <a:rPr lang="en-US" sz="3000" dirty="0">
                  <a:solidFill>
                    <a:srgbClr val="FFA140"/>
                  </a:solidFill>
                  <a:latin typeface="IBM Plex Sans"/>
                  <a:ea typeface="IBM Plex Sans"/>
                  <a:cs typeface="IBM Plex Sans"/>
                  <a:sym typeface="IBM Plex Sans"/>
                </a:rPr>
                <a:t>syedibrahim7659@gmail.com</a:t>
              </a:r>
            </a:p>
          </p:txBody>
        </p:sp>
        <p:sp>
          <p:nvSpPr>
            <p:cNvPr id="11" name="TextBox 11"/>
            <p:cNvSpPr txBox="1"/>
            <p:nvPr/>
          </p:nvSpPr>
          <p:spPr>
            <a:xfrm>
              <a:off x="356169" y="-95251"/>
              <a:ext cx="2971445" cy="1165619"/>
            </a:xfrm>
            <a:prstGeom prst="rect">
              <a:avLst/>
            </a:prstGeom>
          </p:spPr>
          <p:txBody>
            <a:bodyPr wrap="square" lIns="0" tIns="0" rIns="0" bIns="0" rtlCol="0" anchor="t">
              <a:spAutoFit/>
            </a:bodyPr>
            <a:lstStyle/>
            <a:p>
              <a:pPr algn="ctr">
                <a:lnSpc>
                  <a:spcPts val="7279"/>
                </a:lnSpc>
              </a:pPr>
              <a:r>
                <a:rPr lang="en-US" sz="5199" b="1" dirty="0">
                  <a:solidFill>
                    <a:srgbClr val="FFA140"/>
                  </a:solidFill>
                  <a:latin typeface="Canva Sans Bold"/>
                  <a:ea typeface="Canva Sans Bold"/>
                  <a:cs typeface="Canva Sans Bold"/>
                  <a:sym typeface="Canva Sans Bold"/>
                </a:rPr>
                <a:t>social</a:t>
              </a:r>
            </a:p>
          </p:txBody>
        </p:sp>
        <p:sp>
          <p:nvSpPr>
            <p:cNvPr id="12" name="TextBox 12"/>
            <p:cNvSpPr txBox="1"/>
            <p:nvPr/>
          </p:nvSpPr>
          <p:spPr>
            <a:xfrm>
              <a:off x="1119659" y="1566057"/>
              <a:ext cx="7256950" cy="695325"/>
            </a:xfrm>
            <a:prstGeom prst="rect">
              <a:avLst/>
            </a:prstGeom>
          </p:spPr>
          <p:txBody>
            <a:bodyPr lIns="0" tIns="0" rIns="0" bIns="0" rtlCol="0" anchor="t">
              <a:spAutoFit/>
            </a:bodyPr>
            <a:lstStyle/>
            <a:p>
              <a:pPr algn="l">
                <a:lnSpc>
                  <a:spcPts val="4500"/>
                </a:lnSpc>
              </a:pPr>
              <a:r>
                <a:rPr lang="en-US" sz="3000" b="1" dirty="0">
                  <a:solidFill>
                    <a:srgbClr val="FFA140"/>
                  </a:solidFill>
                  <a:latin typeface="Open Sans Bold"/>
                  <a:ea typeface="Open Sans Bold"/>
                  <a:cs typeface="Open Sans Bold"/>
                  <a:sym typeface="Open Sans Bold"/>
                </a:rPr>
                <a:t>Mail</a:t>
              </a:r>
            </a:p>
          </p:txBody>
        </p:sp>
      </p:grpSp>
      <p:sp>
        <p:nvSpPr>
          <p:cNvPr id="13" name="Freeform 13"/>
          <p:cNvSpPr/>
          <p:nvPr/>
        </p:nvSpPr>
        <p:spPr>
          <a:xfrm>
            <a:off x="12223378" y="1198016"/>
            <a:ext cx="6076606" cy="9096802"/>
          </a:xfrm>
          <a:custGeom>
            <a:avLst/>
            <a:gdLst/>
            <a:ahLst/>
            <a:cxnLst/>
            <a:rect l="l" t="t" r="r" b="b"/>
            <a:pathLst>
              <a:path w="6076606" h="9096802">
                <a:moveTo>
                  <a:pt x="0" y="0"/>
                </a:moveTo>
                <a:lnTo>
                  <a:pt x="6076606" y="0"/>
                </a:lnTo>
                <a:lnTo>
                  <a:pt x="6076606" y="9096802"/>
                </a:lnTo>
                <a:lnTo>
                  <a:pt x="0" y="9096802"/>
                </a:lnTo>
                <a:lnTo>
                  <a:pt x="0" y="0"/>
                </a:lnTo>
                <a:close/>
              </a:path>
            </a:pathLst>
          </a:custGeom>
          <a:blipFill>
            <a:blip r:embed="rId6"/>
            <a:stretch>
              <a:fillRect r="-19903"/>
            </a:stretch>
          </a:blipFill>
        </p:spPr>
      </p:sp>
      <p:sp>
        <p:nvSpPr>
          <p:cNvPr id="14" name="TextBox 14"/>
          <p:cNvSpPr txBox="1"/>
          <p:nvPr/>
        </p:nvSpPr>
        <p:spPr>
          <a:xfrm>
            <a:off x="2290721" y="1038225"/>
            <a:ext cx="9510782" cy="951649"/>
          </a:xfrm>
          <a:prstGeom prst="rect">
            <a:avLst/>
          </a:prstGeom>
        </p:spPr>
        <p:txBody>
          <a:bodyPr lIns="0" tIns="0" rIns="0" bIns="0" rtlCol="0" anchor="t">
            <a:spAutoFit/>
          </a:bodyPr>
          <a:lstStyle/>
          <a:p>
            <a:pPr algn="l">
              <a:lnSpc>
                <a:spcPts val="7200"/>
              </a:lnSpc>
            </a:pPr>
            <a:r>
              <a:rPr lang="en-US" sz="6207" b="1" spc="62">
                <a:solidFill>
                  <a:srgbClr val="FFFFFF"/>
                </a:solidFill>
                <a:latin typeface="The Seasons Bold"/>
                <a:ea typeface="The Seasons Bold"/>
                <a:cs typeface="The Seasons Bold"/>
                <a:sym typeface="The Seasons Bold"/>
              </a:rPr>
              <a:t>THANK YOU !</a:t>
            </a:r>
          </a:p>
        </p:txBody>
      </p:sp>
      <p:sp>
        <p:nvSpPr>
          <p:cNvPr id="15" name="TextBox 15"/>
          <p:cNvSpPr txBox="1"/>
          <p:nvPr/>
        </p:nvSpPr>
        <p:spPr>
          <a:xfrm>
            <a:off x="1893338" y="2628830"/>
            <a:ext cx="4516517" cy="1004585"/>
          </a:xfrm>
          <a:prstGeom prst="rect">
            <a:avLst/>
          </a:prstGeom>
        </p:spPr>
        <p:txBody>
          <a:bodyPr lIns="0" tIns="0" rIns="0" bIns="0" rtlCol="0" anchor="t">
            <a:spAutoFit/>
          </a:bodyPr>
          <a:lstStyle/>
          <a:p>
            <a:pPr algn="ctr">
              <a:lnSpc>
                <a:spcPts val="8154"/>
              </a:lnSpc>
            </a:pPr>
            <a:r>
              <a:rPr lang="en-US" sz="5824">
                <a:solidFill>
                  <a:srgbClr val="FBFCFB"/>
                </a:solidFill>
                <a:latin typeface="Lovelo"/>
                <a:ea typeface="Lovelo"/>
                <a:cs typeface="Lovelo"/>
                <a:sym typeface="Lovelo"/>
              </a:rPr>
              <a:t>Contact me</a:t>
            </a:r>
          </a:p>
        </p:txBody>
      </p:sp>
      <p:grpSp>
        <p:nvGrpSpPr>
          <p:cNvPr id="16" name="Group 16"/>
          <p:cNvGrpSpPr/>
          <p:nvPr/>
        </p:nvGrpSpPr>
        <p:grpSpPr>
          <a:xfrm>
            <a:off x="0" y="191262"/>
            <a:ext cx="2585817" cy="2294093"/>
            <a:chOff x="0" y="0"/>
            <a:chExt cx="3447756" cy="3058790"/>
          </a:xfrm>
        </p:grpSpPr>
        <p:grpSp>
          <p:nvGrpSpPr>
            <p:cNvPr id="17" name="Group 17"/>
            <p:cNvGrpSpPr/>
            <p:nvPr/>
          </p:nvGrpSpPr>
          <p:grpSpPr>
            <a:xfrm>
              <a:off x="680140" y="310007"/>
              <a:ext cx="2165148" cy="2272654"/>
              <a:chOff x="0" y="0"/>
              <a:chExt cx="244455" cy="256593"/>
            </a:xfrm>
          </p:grpSpPr>
          <p:sp>
            <p:nvSpPr>
              <p:cNvPr id="18" name="Freeform 18"/>
              <p:cNvSpPr/>
              <p:nvPr/>
            </p:nvSpPr>
            <p:spPr>
              <a:xfrm>
                <a:off x="0" y="0"/>
                <a:ext cx="244455" cy="256593"/>
              </a:xfrm>
              <a:custGeom>
                <a:avLst/>
                <a:gdLst/>
                <a:ahLst/>
                <a:cxnLst/>
                <a:rect l="l" t="t" r="r" b="b"/>
                <a:pathLst>
                  <a:path w="244455" h="256593">
                    <a:moveTo>
                      <a:pt x="122228" y="0"/>
                    </a:moveTo>
                    <a:lnTo>
                      <a:pt x="122228" y="0"/>
                    </a:lnTo>
                    <a:cubicBezTo>
                      <a:pt x="154644" y="0"/>
                      <a:pt x="185733" y="12878"/>
                      <a:pt x="208656" y="35800"/>
                    </a:cubicBezTo>
                    <a:cubicBezTo>
                      <a:pt x="231578" y="58722"/>
                      <a:pt x="244455" y="89811"/>
                      <a:pt x="244455" y="122228"/>
                    </a:cubicBezTo>
                    <a:lnTo>
                      <a:pt x="244455" y="134365"/>
                    </a:lnTo>
                    <a:cubicBezTo>
                      <a:pt x="244455" y="201870"/>
                      <a:pt x="189732" y="256593"/>
                      <a:pt x="122228" y="256593"/>
                    </a:cubicBezTo>
                    <a:lnTo>
                      <a:pt x="122228" y="256593"/>
                    </a:lnTo>
                    <a:cubicBezTo>
                      <a:pt x="54723" y="256593"/>
                      <a:pt x="0" y="201870"/>
                      <a:pt x="0" y="134365"/>
                    </a:cubicBezTo>
                    <a:lnTo>
                      <a:pt x="0" y="122228"/>
                    </a:lnTo>
                    <a:cubicBezTo>
                      <a:pt x="0" y="54723"/>
                      <a:pt x="54723" y="0"/>
                      <a:pt x="122228" y="0"/>
                    </a:cubicBezTo>
                    <a:close/>
                  </a:path>
                </a:pathLst>
              </a:custGeom>
              <a:solidFill>
                <a:srgbClr val="FFFFFF"/>
              </a:solidFill>
            </p:spPr>
          </p:sp>
          <p:sp>
            <p:nvSpPr>
              <p:cNvPr id="19" name="TextBox 19"/>
              <p:cNvSpPr txBox="1"/>
              <p:nvPr/>
            </p:nvSpPr>
            <p:spPr>
              <a:xfrm>
                <a:off x="0" y="38100"/>
                <a:ext cx="244455" cy="218493"/>
              </a:xfrm>
              <a:prstGeom prst="rect">
                <a:avLst/>
              </a:prstGeom>
            </p:spPr>
            <p:txBody>
              <a:bodyPr lIns="249451" tIns="249451" rIns="249451" bIns="249451" rtlCol="0" anchor="ctr"/>
              <a:lstStyle/>
              <a:p>
                <a:pPr algn="ctr">
                  <a:lnSpc>
                    <a:spcPts val="2580"/>
                  </a:lnSpc>
                </a:pPr>
                <a:endParaRPr/>
              </a:p>
            </p:txBody>
          </p:sp>
        </p:grpSp>
        <p:sp>
          <p:nvSpPr>
            <p:cNvPr id="20" name="Freeform 20"/>
            <p:cNvSpPr/>
            <p:nvPr/>
          </p:nvSpPr>
          <p:spPr>
            <a:xfrm>
              <a:off x="0" y="0"/>
              <a:ext cx="3447756" cy="3058790"/>
            </a:xfrm>
            <a:custGeom>
              <a:avLst/>
              <a:gdLst/>
              <a:ahLst/>
              <a:cxnLst/>
              <a:rect l="l" t="t" r="r" b="b"/>
              <a:pathLst>
                <a:path w="3447756" h="3058790">
                  <a:moveTo>
                    <a:pt x="0" y="0"/>
                  </a:moveTo>
                  <a:lnTo>
                    <a:pt x="3447756" y="0"/>
                  </a:lnTo>
                  <a:lnTo>
                    <a:pt x="3447756" y="3058790"/>
                  </a:lnTo>
                  <a:lnTo>
                    <a:pt x="0" y="3058790"/>
                  </a:lnTo>
                  <a:lnTo>
                    <a:pt x="0" y="0"/>
                  </a:lnTo>
                  <a:close/>
                </a:path>
              </a:pathLst>
            </a:custGeom>
            <a:blipFill>
              <a:blip r:embed="rId7"/>
              <a:stretch>
                <a:fillRect l="-130444" r="-132055" b="-70793"/>
              </a:stretch>
            </a:blipFill>
          </p:spPr>
        </p:sp>
      </p:grpSp>
      <p:sp>
        <p:nvSpPr>
          <p:cNvPr id="24" name="TextBox 23">
            <a:extLst>
              <a:ext uri="{FF2B5EF4-FFF2-40B4-BE49-F238E27FC236}">
                <a16:creationId xmlns:a16="http://schemas.microsoft.com/office/drawing/2014/main" id="{48A1FDE6-AAA8-BD60-FFFF-B7B332AA7920}"/>
              </a:ext>
            </a:extLst>
          </p:cNvPr>
          <p:cNvSpPr txBox="1"/>
          <p:nvPr/>
        </p:nvSpPr>
        <p:spPr>
          <a:xfrm>
            <a:off x="8382000" y="241109"/>
            <a:ext cx="9571702" cy="540917"/>
          </a:xfrm>
          <a:prstGeom prst="rect">
            <a:avLst/>
          </a:prstGeom>
          <a:noFill/>
        </p:spPr>
        <p:txBody>
          <a:bodyPr wrap="square">
            <a:spAutoFit/>
          </a:bodyPr>
          <a:lstStyle/>
          <a:p>
            <a:pPr algn="r">
              <a:lnSpc>
                <a:spcPts val="3726"/>
              </a:lnSpc>
              <a:spcBef>
                <a:spcPct val="0"/>
              </a:spcBef>
            </a:pPr>
            <a:r>
              <a:rPr lang="en-US" sz="2800" dirty="0">
                <a:solidFill>
                  <a:srgbClr val="FFFFFF"/>
                </a:solidFill>
                <a:latin typeface="Canva Sans"/>
                <a:ea typeface="Canva Sans"/>
                <a:cs typeface="Canva Sans"/>
                <a:sym typeface="Canva Sans"/>
              </a:rPr>
              <a:t>PRESENTED BY: </a:t>
            </a:r>
            <a:r>
              <a:rPr lang="en-US" sz="2800" b="1" dirty="0">
                <a:solidFill>
                  <a:srgbClr val="FFFFFF"/>
                </a:solidFill>
                <a:latin typeface="Canva Sans Bold"/>
                <a:ea typeface="Canva Sans Bold"/>
                <a:cs typeface="Canva Sans Bold"/>
                <a:sym typeface="Canva Sans Bold"/>
              </a:rPr>
              <a:t>SYED IBRAHIM</a:t>
            </a:r>
          </a:p>
        </p:txBody>
      </p:sp>
      <p:pic>
        <p:nvPicPr>
          <p:cNvPr id="22" name="Picture 21">
            <a:extLst>
              <a:ext uri="{FF2B5EF4-FFF2-40B4-BE49-F238E27FC236}">
                <a16:creationId xmlns:a16="http://schemas.microsoft.com/office/drawing/2014/main" id="{7870167F-8B80-19DB-1FE2-21D650E898A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89446">
            <a:off x="769500" y="4682677"/>
            <a:ext cx="4005579" cy="394834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028" name="Picture 4">
            <a:extLst>
              <a:ext uri="{FF2B5EF4-FFF2-40B4-BE49-F238E27FC236}">
                <a16:creationId xmlns:a16="http://schemas.microsoft.com/office/drawing/2014/main" id="{B7B15F62-05FC-A266-EE1F-57B0211A377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53987" y="8533803"/>
            <a:ext cx="719828" cy="71982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B5E7289-916B-EE5C-9BF4-62B242456351}"/>
              </a:ext>
            </a:extLst>
          </p:cNvPr>
          <p:cNvSpPr txBox="1"/>
          <p:nvPr/>
        </p:nvSpPr>
        <p:spPr>
          <a:xfrm>
            <a:off x="5572686" y="8533803"/>
            <a:ext cx="9151374" cy="629339"/>
          </a:xfrm>
          <a:prstGeom prst="rect">
            <a:avLst/>
          </a:prstGeom>
          <a:noFill/>
        </p:spPr>
        <p:txBody>
          <a:bodyPr wrap="square">
            <a:spAutoFit/>
          </a:bodyPr>
          <a:lstStyle/>
          <a:p>
            <a:pPr algn="l">
              <a:lnSpc>
                <a:spcPts val="4500"/>
              </a:lnSpc>
            </a:pPr>
            <a:r>
              <a:rPr lang="en-US" sz="3000" dirty="0" err="1">
                <a:solidFill>
                  <a:srgbClr val="FFA140"/>
                </a:solidFill>
                <a:latin typeface="IBM Plex Sans"/>
                <a:ea typeface="IBM Plex Sans"/>
                <a:cs typeface="IBM Plex Sans"/>
                <a:sym typeface="IBM Plex Sans"/>
              </a:rPr>
              <a:t>syed</a:t>
            </a:r>
            <a:r>
              <a:rPr lang="en-US" sz="3000" dirty="0">
                <a:solidFill>
                  <a:srgbClr val="FFA140"/>
                </a:solidFill>
                <a:latin typeface="IBM Plex Sans"/>
                <a:ea typeface="IBM Plex Sans"/>
                <a:cs typeface="IBM Plex Sans"/>
                <a:sym typeface="IBM Plex Sans"/>
              </a:rPr>
              <a:t> </a:t>
            </a:r>
            <a:r>
              <a:rPr lang="en-US" sz="3000" dirty="0" err="1">
                <a:solidFill>
                  <a:srgbClr val="FFA140"/>
                </a:solidFill>
                <a:latin typeface="IBM Plex Sans"/>
                <a:ea typeface="IBM Plex Sans"/>
                <a:cs typeface="IBM Plex Sans"/>
                <a:sym typeface="IBM Plex Sans"/>
              </a:rPr>
              <a:t>ibrahim</a:t>
            </a:r>
            <a:endParaRPr lang="en-US" sz="3000" dirty="0">
              <a:solidFill>
                <a:srgbClr val="FFA140"/>
              </a:solidFill>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9041" y="0"/>
            <a:ext cx="19148901" cy="3811756"/>
            <a:chOff x="0" y="0"/>
            <a:chExt cx="3395131" cy="675830"/>
          </a:xfrm>
        </p:grpSpPr>
        <p:sp>
          <p:nvSpPr>
            <p:cNvPr id="3" name="Freeform 3"/>
            <p:cNvSpPr/>
            <p:nvPr/>
          </p:nvSpPr>
          <p:spPr>
            <a:xfrm>
              <a:off x="0" y="0"/>
              <a:ext cx="3395131" cy="675830"/>
            </a:xfrm>
            <a:custGeom>
              <a:avLst/>
              <a:gdLst/>
              <a:ahLst/>
              <a:cxnLst/>
              <a:rect l="l" t="t" r="r" b="b"/>
              <a:pathLst>
                <a:path w="3395131" h="675830">
                  <a:moveTo>
                    <a:pt x="12533" y="0"/>
                  </a:moveTo>
                  <a:lnTo>
                    <a:pt x="3382597" y="0"/>
                  </a:lnTo>
                  <a:cubicBezTo>
                    <a:pt x="3389519" y="0"/>
                    <a:pt x="3395131" y="5611"/>
                    <a:pt x="3395131" y="12533"/>
                  </a:cubicBezTo>
                  <a:lnTo>
                    <a:pt x="3395131" y="663297"/>
                  </a:lnTo>
                  <a:cubicBezTo>
                    <a:pt x="3395131" y="670219"/>
                    <a:pt x="3389519" y="675830"/>
                    <a:pt x="3382597" y="675830"/>
                  </a:cubicBezTo>
                  <a:lnTo>
                    <a:pt x="12533" y="675830"/>
                  </a:lnTo>
                  <a:cubicBezTo>
                    <a:pt x="5611" y="675830"/>
                    <a:pt x="0" y="670219"/>
                    <a:pt x="0" y="663297"/>
                  </a:cubicBezTo>
                  <a:lnTo>
                    <a:pt x="0" y="12533"/>
                  </a:lnTo>
                  <a:cubicBezTo>
                    <a:pt x="0" y="5611"/>
                    <a:pt x="5611" y="0"/>
                    <a:pt x="12533" y="0"/>
                  </a:cubicBezTo>
                  <a:close/>
                </a:path>
              </a:pathLst>
            </a:custGeom>
            <a:blipFill>
              <a:blip r:embed="rId2"/>
              <a:stretch>
                <a:fillRect t="-41681" b="-41681"/>
              </a:stretch>
            </a:blipFill>
          </p:spPr>
        </p:sp>
      </p:grpSp>
      <p:sp>
        <p:nvSpPr>
          <p:cNvPr id="4" name="Freeform 4"/>
          <p:cNvSpPr/>
          <p:nvPr/>
        </p:nvSpPr>
        <p:spPr>
          <a:xfrm>
            <a:off x="512478" y="537345"/>
            <a:ext cx="3715408" cy="1553041"/>
          </a:xfrm>
          <a:custGeom>
            <a:avLst/>
            <a:gdLst/>
            <a:ahLst/>
            <a:cxnLst/>
            <a:rect l="l" t="t" r="r" b="b"/>
            <a:pathLst>
              <a:path w="3715408" h="1553041">
                <a:moveTo>
                  <a:pt x="0" y="0"/>
                </a:moveTo>
                <a:lnTo>
                  <a:pt x="3715408" y="0"/>
                </a:lnTo>
                <a:lnTo>
                  <a:pt x="3715408" y="1553041"/>
                </a:lnTo>
                <a:lnTo>
                  <a:pt x="0" y="1553041"/>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5" name="TextBox 5"/>
          <p:cNvSpPr txBox="1"/>
          <p:nvPr/>
        </p:nvSpPr>
        <p:spPr>
          <a:xfrm>
            <a:off x="512478" y="4265924"/>
            <a:ext cx="17337252" cy="6021076"/>
          </a:xfrm>
          <a:prstGeom prst="rect">
            <a:avLst/>
          </a:prstGeom>
        </p:spPr>
        <p:txBody>
          <a:bodyPr lIns="0" tIns="0" rIns="0" bIns="0" rtlCol="0" anchor="t">
            <a:spAutoFit/>
          </a:bodyPr>
          <a:lstStyle/>
          <a:p>
            <a:pPr algn="l">
              <a:lnSpc>
                <a:spcPts val="3337"/>
              </a:lnSpc>
            </a:pPr>
            <a:r>
              <a:rPr lang="en-US" sz="3272" b="1">
                <a:solidFill>
                  <a:srgbClr val="E66700"/>
                </a:solidFill>
                <a:latin typeface="Montserrat Bold"/>
                <a:ea typeface="Montserrat Bold"/>
                <a:cs typeface="Montserrat Bold"/>
                <a:sym typeface="Montserrat Bold"/>
              </a:rPr>
              <a:t>About Jenson USA :</a:t>
            </a:r>
          </a:p>
          <a:p>
            <a:pPr algn="l">
              <a:lnSpc>
                <a:spcPts val="3337"/>
              </a:lnSpc>
            </a:pPr>
            <a:endParaRPr lang="en-US" sz="3272" b="1">
              <a:solidFill>
                <a:srgbClr val="E66700"/>
              </a:solidFill>
              <a:latin typeface="Montserrat Bold"/>
              <a:ea typeface="Montserrat Bold"/>
              <a:cs typeface="Montserrat Bold"/>
              <a:sym typeface="Montserrat Bold"/>
            </a:endParaRPr>
          </a:p>
          <a:p>
            <a:pPr algn="l">
              <a:lnSpc>
                <a:spcPts val="2929"/>
              </a:lnSpc>
            </a:pPr>
            <a:r>
              <a:rPr lang="en-US" sz="2872" b="1">
                <a:solidFill>
                  <a:srgbClr val="244B60"/>
                </a:solidFill>
                <a:latin typeface="Montserrat Bold"/>
                <a:ea typeface="Montserrat Bold"/>
                <a:cs typeface="Montserrat Bold"/>
                <a:sym typeface="Montserrat Bold"/>
              </a:rPr>
              <a:t>Jenson USA is a leading retailer of high-performance bicycles, cycling accessories, and outdoor gear. Based in Riverside, California, the company offers a wide range of products, including mountain bikes, road bikes, components, and cycling apparel, catering to both amateur and professional cyclists.</a:t>
            </a:r>
          </a:p>
          <a:p>
            <a:pPr algn="l">
              <a:lnSpc>
                <a:spcPts val="2929"/>
              </a:lnSpc>
            </a:pPr>
            <a:endParaRPr lang="en-US" sz="2872" b="1">
              <a:solidFill>
                <a:srgbClr val="244B60"/>
              </a:solidFill>
              <a:latin typeface="Montserrat Bold"/>
              <a:ea typeface="Montserrat Bold"/>
              <a:cs typeface="Montserrat Bold"/>
              <a:sym typeface="Montserrat Bold"/>
            </a:endParaRPr>
          </a:p>
          <a:p>
            <a:pPr algn="l">
              <a:lnSpc>
                <a:spcPts val="2929"/>
              </a:lnSpc>
            </a:pPr>
            <a:r>
              <a:rPr lang="en-US" sz="2872" b="1">
                <a:solidFill>
                  <a:srgbClr val="244B60"/>
                </a:solidFill>
                <a:latin typeface="Montserrat Bold"/>
                <a:ea typeface="Montserrat Bold"/>
                <a:cs typeface="Montserrat Bold"/>
                <a:sym typeface="Montserrat Bold"/>
              </a:rPr>
              <a:t>With a strong e-commerce platform and multiple retail locations, Jenson USA delivers excellent customer service, expert advice, and fast shipping to customers across the United States and internationally. The company is committed to providing quality products at competitive prices, ensuring an exceptional shopping experience for cycling enthusiasts.</a:t>
            </a:r>
          </a:p>
          <a:p>
            <a:pPr algn="l">
              <a:lnSpc>
                <a:spcPts val="2929"/>
              </a:lnSpc>
            </a:pPr>
            <a:endParaRPr lang="en-US" sz="2872" b="1">
              <a:solidFill>
                <a:srgbClr val="244B60"/>
              </a:solidFill>
              <a:latin typeface="Montserrat Bold"/>
              <a:ea typeface="Montserrat Bold"/>
              <a:cs typeface="Montserrat Bold"/>
              <a:sym typeface="Montserrat Bold"/>
            </a:endParaRPr>
          </a:p>
          <a:p>
            <a:pPr algn="l">
              <a:lnSpc>
                <a:spcPts val="2929"/>
              </a:lnSpc>
            </a:pPr>
            <a:r>
              <a:rPr lang="en-US" sz="2872" b="1">
                <a:solidFill>
                  <a:srgbClr val="244B60"/>
                </a:solidFill>
                <a:latin typeface="Montserrat Bold"/>
                <a:ea typeface="Montserrat Bold"/>
                <a:cs typeface="Montserrat Bold"/>
                <a:sym typeface="Montserrat Bold"/>
              </a:rPr>
              <a:t>Jenson USA continues to innovate and adapt to the evolving cycling market, maintaining a focus on operational efficiency and customer satisfaction.</a:t>
            </a:r>
          </a:p>
          <a:p>
            <a:pPr algn="l">
              <a:lnSpc>
                <a:spcPts val="2725"/>
              </a:lnSpc>
            </a:pPr>
            <a:endParaRPr lang="en-US" sz="2872" b="1">
              <a:solidFill>
                <a:srgbClr val="244B60"/>
              </a:solidFill>
              <a:latin typeface="Montserrat Bold"/>
              <a:ea typeface="Montserrat Bold"/>
              <a:cs typeface="Montserrat Bold"/>
              <a:sym typeface="Montserrat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6559" y="-941559"/>
            <a:ext cx="6216703" cy="11430272"/>
            <a:chOff x="0" y="0"/>
            <a:chExt cx="1784613" cy="3281259"/>
          </a:xfrm>
        </p:grpSpPr>
        <p:sp>
          <p:nvSpPr>
            <p:cNvPr id="3" name="Freeform 3"/>
            <p:cNvSpPr/>
            <p:nvPr/>
          </p:nvSpPr>
          <p:spPr>
            <a:xfrm>
              <a:off x="0" y="0"/>
              <a:ext cx="1784613" cy="3281259"/>
            </a:xfrm>
            <a:custGeom>
              <a:avLst/>
              <a:gdLst/>
              <a:ahLst/>
              <a:cxnLst/>
              <a:rect l="l" t="t" r="r" b="b"/>
              <a:pathLst>
                <a:path w="1784613" h="3281259">
                  <a:moveTo>
                    <a:pt x="63512" y="0"/>
                  </a:moveTo>
                  <a:lnTo>
                    <a:pt x="1721101" y="0"/>
                  </a:lnTo>
                  <a:cubicBezTo>
                    <a:pt x="1737945" y="0"/>
                    <a:pt x="1754100" y="6691"/>
                    <a:pt x="1766011" y="18602"/>
                  </a:cubicBezTo>
                  <a:cubicBezTo>
                    <a:pt x="1777922" y="30513"/>
                    <a:pt x="1784613" y="46668"/>
                    <a:pt x="1784613" y="63512"/>
                  </a:cubicBezTo>
                  <a:lnTo>
                    <a:pt x="1784613" y="3217747"/>
                  </a:lnTo>
                  <a:cubicBezTo>
                    <a:pt x="1784613" y="3234591"/>
                    <a:pt x="1777922" y="3250746"/>
                    <a:pt x="1766011" y="3262657"/>
                  </a:cubicBezTo>
                  <a:cubicBezTo>
                    <a:pt x="1754100" y="3274568"/>
                    <a:pt x="1737945" y="3281259"/>
                    <a:pt x="1721101" y="3281259"/>
                  </a:cubicBezTo>
                  <a:lnTo>
                    <a:pt x="63512" y="3281259"/>
                  </a:lnTo>
                  <a:cubicBezTo>
                    <a:pt x="46668" y="3281259"/>
                    <a:pt x="30513" y="3274568"/>
                    <a:pt x="18602" y="3262657"/>
                  </a:cubicBezTo>
                  <a:cubicBezTo>
                    <a:pt x="6691" y="3250746"/>
                    <a:pt x="0" y="3234591"/>
                    <a:pt x="0" y="3217747"/>
                  </a:cubicBezTo>
                  <a:lnTo>
                    <a:pt x="0" y="63512"/>
                  </a:lnTo>
                  <a:cubicBezTo>
                    <a:pt x="0" y="46668"/>
                    <a:pt x="6691" y="30513"/>
                    <a:pt x="18602" y="18602"/>
                  </a:cubicBezTo>
                  <a:cubicBezTo>
                    <a:pt x="30513" y="6691"/>
                    <a:pt x="46668" y="0"/>
                    <a:pt x="63512" y="0"/>
                  </a:cubicBezTo>
                  <a:close/>
                </a:path>
              </a:pathLst>
            </a:custGeom>
            <a:solidFill>
              <a:srgbClr val="244B60"/>
            </a:solidFill>
          </p:spPr>
        </p:sp>
        <p:sp>
          <p:nvSpPr>
            <p:cNvPr id="4" name="TextBox 4"/>
            <p:cNvSpPr txBox="1"/>
            <p:nvPr/>
          </p:nvSpPr>
          <p:spPr>
            <a:xfrm>
              <a:off x="0" y="38100"/>
              <a:ext cx="1784613" cy="3243159"/>
            </a:xfrm>
            <a:prstGeom prst="rect">
              <a:avLst/>
            </a:prstGeom>
          </p:spPr>
          <p:txBody>
            <a:bodyPr lIns="50800" tIns="50800" rIns="50800" bIns="50800" rtlCol="0" anchor="ctr"/>
            <a:lstStyle/>
            <a:p>
              <a:pPr algn="ctr">
                <a:lnSpc>
                  <a:spcPts val="2580"/>
                </a:lnSpc>
              </a:pPr>
              <a:endParaRPr/>
            </a:p>
          </p:txBody>
        </p:sp>
      </p:grpSp>
      <p:grpSp>
        <p:nvGrpSpPr>
          <p:cNvPr id="5" name="Group 5"/>
          <p:cNvGrpSpPr/>
          <p:nvPr/>
        </p:nvGrpSpPr>
        <p:grpSpPr>
          <a:xfrm>
            <a:off x="14664438" y="467868"/>
            <a:ext cx="3623562" cy="4492776"/>
            <a:chOff x="0" y="0"/>
            <a:chExt cx="989322" cy="1226639"/>
          </a:xfrm>
        </p:grpSpPr>
        <p:sp>
          <p:nvSpPr>
            <p:cNvPr id="6" name="Freeform 6"/>
            <p:cNvSpPr/>
            <p:nvPr/>
          </p:nvSpPr>
          <p:spPr>
            <a:xfrm>
              <a:off x="0" y="0"/>
              <a:ext cx="989322" cy="1226639"/>
            </a:xfrm>
            <a:custGeom>
              <a:avLst/>
              <a:gdLst/>
              <a:ahLst/>
              <a:cxnLst/>
              <a:rect l="l" t="t" r="r" b="b"/>
              <a:pathLst>
                <a:path w="989322" h="1226639">
                  <a:moveTo>
                    <a:pt x="49141" y="0"/>
                  </a:moveTo>
                  <a:lnTo>
                    <a:pt x="940181" y="0"/>
                  </a:lnTo>
                  <a:cubicBezTo>
                    <a:pt x="953214" y="0"/>
                    <a:pt x="965713" y="5177"/>
                    <a:pt x="974929" y="14393"/>
                  </a:cubicBezTo>
                  <a:cubicBezTo>
                    <a:pt x="984144" y="23609"/>
                    <a:pt x="989322" y="36108"/>
                    <a:pt x="989322" y="49141"/>
                  </a:cubicBezTo>
                  <a:lnTo>
                    <a:pt x="989322" y="1177498"/>
                  </a:lnTo>
                  <a:cubicBezTo>
                    <a:pt x="989322" y="1204638"/>
                    <a:pt x="967321" y="1226639"/>
                    <a:pt x="940181" y="1226639"/>
                  </a:cubicBezTo>
                  <a:lnTo>
                    <a:pt x="49141" y="1226639"/>
                  </a:lnTo>
                  <a:cubicBezTo>
                    <a:pt x="22001" y="1226639"/>
                    <a:pt x="0" y="1204638"/>
                    <a:pt x="0" y="1177498"/>
                  </a:cubicBezTo>
                  <a:lnTo>
                    <a:pt x="0" y="49141"/>
                  </a:lnTo>
                  <a:cubicBezTo>
                    <a:pt x="0" y="22001"/>
                    <a:pt x="22001" y="0"/>
                    <a:pt x="49141" y="0"/>
                  </a:cubicBezTo>
                  <a:close/>
                </a:path>
              </a:pathLst>
            </a:custGeom>
            <a:blipFill>
              <a:blip r:embed="rId2"/>
              <a:stretch>
                <a:fillRect l="-14786" r="-9201"/>
              </a:stretch>
            </a:blipFill>
          </p:spPr>
        </p:sp>
      </p:grpSp>
      <p:grpSp>
        <p:nvGrpSpPr>
          <p:cNvPr id="7" name="Group 7"/>
          <p:cNvGrpSpPr/>
          <p:nvPr/>
        </p:nvGrpSpPr>
        <p:grpSpPr>
          <a:xfrm>
            <a:off x="12752598" y="5248970"/>
            <a:ext cx="3823680" cy="5239744"/>
            <a:chOff x="0" y="0"/>
            <a:chExt cx="1043959" cy="1430579"/>
          </a:xfrm>
        </p:grpSpPr>
        <p:sp>
          <p:nvSpPr>
            <p:cNvPr id="8" name="Freeform 8"/>
            <p:cNvSpPr/>
            <p:nvPr/>
          </p:nvSpPr>
          <p:spPr>
            <a:xfrm>
              <a:off x="0" y="0"/>
              <a:ext cx="1043959" cy="1430579"/>
            </a:xfrm>
            <a:custGeom>
              <a:avLst/>
              <a:gdLst/>
              <a:ahLst/>
              <a:cxnLst/>
              <a:rect l="l" t="t" r="r" b="b"/>
              <a:pathLst>
                <a:path w="1043959" h="1430579">
                  <a:moveTo>
                    <a:pt x="46569" y="0"/>
                  </a:moveTo>
                  <a:lnTo>
                    <a:pt x="997390" y="0"/>
                  </a:lnTo>
                  <a:cubicBezTo>
                    <a:pt x="1023109" y="0"/>
                    <a:pt x="1043959" y="20850"/>
                    <a:pt x="1043959" y="46569"/>
                  </a:cubicBezTo>
                  <a:lnTo>
                    <a:pt x="1043959" y="1384011"/>
                  </a:lnTo>
                  <a:cubicBezTo>
                    <a:pt x="1043959" y="1409730"/>
                    <a:pt x="1023109" y="1430579"/>
                    <a:pt x="997390" y="1430579"/>
                  </a:cubicBezTo>
                  <a:lnTo>
                    <a:pt x="46569" y="1430579"/>
                  </a:lnTo>
                  <a:cubicBezTo>
                    <a:pt x="20850" y="1430579"/>
                    <a:pt x="0" y="1409730"/>
                    <a:pt x="0" y="1384011"/>
                  </a:cubicBezTo>
                  <a:lnTo>
                    <a:pt x="0" y="46569"/>
                  </a:lnTo>
                  <a:cubicBezTo>
                    <a:pt x="0" y="20850"/>
                    <a:pt x="20850" y="0"/>
                    <a:pt x="46569" y="0"/>
                  </a:cubicBezTo>
                  <a:close/>
                </a:path>
              </a:pathLst>
            </a:custGeom>
            <a:blipFill>
              <a:blip r:embed="rId3"/>
              <a:stretch>
                <a:fillRect l="-23685" r="-94953"/>
              </a:stretch>
            </a:blipFill>
          </p:spPr>
        </p:sp>
      </p:grpSp>
      <p:sp>
        <p:nvSpPr>
          <p:cNvPr id="9" name="TextBox 9"/>
          <p:cNvSpPr txBox="1"/>
          <p:nvPr/>
        </p:nvSpPr>
        <p:spPr>
          <a:xfrm>
            <a:off x="543663" y="1485330"/>
            <a:ext cx="11455041" cy="8461060"/>
          </a:xfrm>
          <a:prstGeom prst="rect">
            <a:avLst/>
          </a:prstGeom>
        </p:spPr>
        <p:txBody>
          <a:bodyPr lIns="0" tIns="0" rIns="0" bIns="0" rtlCol="0" anchor="t">
            <a:spAutoFit/>
          </a:bodyPr>
          <a:lstStyle/>
          <a:p>
            <a:pPr marL="546516" lvl="1" indent="-273258" algn="just">
              <a:lnSpc>
                <a:spcPts val="3543"/>
              </a:lnSpc>
              <a:buAutoNum type="arabicPeriod"/>
            </a:pPr>
            <a:r>
              <a:rPr lang="en-US" sz="2531">
                <a:solidFill>
                  <a:srgbClr val="244B60"/>
                </a:solidFill>
                <a:latin typeface="Lovelo"/>
                <a:ea typeface="Lovelo"/>
                <a:cs typeface="Lovelo"/>
                <a:sym typeface="Lovelo"/>
              </a:rPr>
              <a:t>Find the total number of products sold by each store along with the store name.</a:t>
            </a:r>
          </a:p>
          <a:p>
            <a:pPr marL="546516" lvl="1" indent="-273258" algn="just">
              <a:lnSpc>
                <a:spcPts val="3543"/>
              </a:lnSpc>
              <a:buAutoNum type="arabicPeriod"/>
            </a:pPr>
            <a:r>
              <a:rPr lang="en-US" sz="2531">
                <a:solidFill>
                  <a:srgbClr val="244B60"/>
                </a:solidFill>
                <a:latin typeface="Lovelo"/>
                <a:ea typeface="Lovelo"/>
                <a:cs typeface="Lovelo"/>
                <a:sym typeface="Lovelo"/>
              </a:rPr>
              <a:t>Calculate the cumulative sum of quantities sold for each product over time.</a:t>
            </a:r>
          </a:p>
          <a:p>
            <a:pPr marL="546516" lvl="1" indent="-273258" algn="just">
              <a:lnSpc>
                <a:spcPts val="3543"/>
              </a:lnSpc>
              <a:buAutoNum type="arabicPeriod"/>
            </a:pPr>
            <a:r>
              <a:rPr lang="en-US" sz="2531">
                <a:solidFill>
                  <a:srgbClr val="244B60"/>
                </a:solidFill>
                <a:latin typeface="Lovelo"/>
                <a:ea typeface="Lovelo"/>
                <a:cs typeface="Lovelo"/>
                <a:sym typeface="Lovelo"/>
              </a:rPr>
              <a:t>Find the product with the highest total sales (quantity * price) for each category.</a:t>
            </a:r>
          </a:p>
          <a:p>
            <a:pPr marL="546516" lvl="1" indent="-273258" algn="just">
              <a:lnSpc>
                <a:spcPts val="3543"/>
              </a:lnSpc>
              <a:buAutoNum type="arabicPeriod"/>
            </a:pPr>
            <a:r>
              <a:rPr lang="en-US" sz="2531">
                <a:solidFill>
                  <a:srgbClr val="244B60"/>
                </a:solidFill>
                <a:latin typeface="Lovelo"/>
                <a:ea typeface="Lovelo"/>
                <a:cs typeface="Lovelo"/>
                <a:sym typeface="Lovelo"/>
              </a:rPr>
              <a:t>Find the customer who spent the most money on orders.</a:t>
            </a:r>
          </a:p>
          <a:p>
            <a:pPr marL="546516" lvl="1" indent="-273258" algn="just">
              <a:lnSpc>
                <a:spcPts val="3543"/>
              </a:lnSpc>
              <a:buAutoNum type="arabicPeriod"/>
            </a:pPr>
            <a:r>
              <a:rPr lang="en-US" sz="2531">
                <a:solidFill>
                  <a:srgbClr val="244B60"/>
                </a:solidFill>
                <a:latin typeface="Lovelo"/>
                <a:ea typeface="Lovelo"/>
                <a:cs typeface="Lovelo"/>
                <a:sym typeface="Lovelo"/>
              </a:rPr>
              <a:t>Find the highest-priced product for each category name.</a:t>
            </a:r>
          </a:p>
          <a:p>
            <a:pPr marL="546516" lvl="1" indent="-273258" algn="just">
              <a:lnSpc>
                <a:spcPts val="3543"/>
              </a:lnSpc>
              <a:buAutoNum type="arabicPeriod"/>
            </a:pPr>
            <a:r>
              <a:rPr lang="en-US" sz="2531">
                <a:solidFill>
                  <a:srgbClr val="244B60"/>
                </a:solidFill>
                <a:latin typeface="Lovelo"/>
                <a:ea typeface="Lovelo"/>
                <a:cs typeface="Lovelo"/>
                <a:sym typeface="Lovelo"/>
              </a:rPr>
              <a:t>Find the total number of orders placed by each customer per store.</a:t>
            </a:r>
          </a:p>
          <a:p>
            <a:pPr marL="546516" lvl="1" indent="-273258" algn="just">
              <a:lnSpc>
                <a:spcPts val="3543"/>
              </a:lnSpc>
              <a:buAutoNum type="arabicPeriod"/>
            </a:pPr>
            <a:r>
              <a:rPr lang="en-US" sz="2531">
                <a:solidFill>
                  <a:srgbClr val="244B60"/>
                </a:solidFill>
                <a:latin typeface="Lovelo"/>
                <a:ea typeface="Lovelo"/>
                <a:cs typeface="Lovelo"/>
                <a:sym typeface="Lovelo"/>
              </a:rPr>
              <a:t>Find the names of staff members who have not made any sales.</a:t>
            </a:r>
          </a:p>
          <a:p>
            <a:pPr marL="546516" lvl="1" indent="-273258" algn="just">
              <a:lnSpc>
                <a:spcPts val="3543"/>
              </a:lnSpc>
              <a:buAutoNum type="arabicPeriod"/>
            </a:pPr>
            <a:r>
              <a:rPr lang="en-US" sz="2531">
                <a:solidFill>
                  <a:srgbClr val="244B60"/>
                </a:solidFill>
                <a:latin typeface="Lovelo"/>
                <a:ea typeface="Lovelo"/>
                <a:cs typeface="Lovelo"/>
                <a:sym typeface="Lovelo"/>
              </a:rPr>
              <a:t>Find the top 3 most sold products in terms of quantity.</a:t>
            </a:r>
          </a:p>
          <a:p>
            <a:pPr marL="546516" lvl="1" indent="-273258" algn="just">
              <a:lnSpc>
                <a:spcPts val="3543"/>
              </a:lnSpc>
              <a:buAutoNum type="arabicPeriod"/>
            </a:pPr>
            <a:r>
              <a:rPr lang="en-US" sz="2531">
                <a:solidFill>
                  <a:srgbClr val="244B60"/>
                </a:solidFill>
                <a:latin typeface="Lovelo"/>
                <a:ea typeface="Lovelo"/>
                <a:cs typeface="Lovelo"/>
                <a:sym typeface="Lovelo"/>
              </a:rPr>
              <a:t>Find the median value of the price list. </a:t>
            </a:r>
          </a:p>
          <a:p>
            <a:pPr marL="546516" lvl="1" indent="-273258" algn="just">
              <a:lnSpc>
                <a:spcPts val="3543"/>
              </a:lnSpc>
              <a:buAutoNum type="arabicPeriod"/>
            </a:pPr>
            <a:r>
              <a:rPr lang="en-US" sz="2531">
                <a:solidFill>
                  <a:srgbClr val="244B60"/>
                </a:solidFill>
                <a:latin typeface="Lovelo"/>
                <a:ea typeface="Lovelo"/>
                <a:cs typeface="Lovelo"/>
                <a:sym typeface="Lovelo"/>
              </a:rPr>
              <a:t>List all products that have never been ordered.(use Exists)</a:t>
            </a:r>
          </a:p>
          <a:p>
            <a:pPr marL="546516" lvl="1" indent="-273258" algn="just">
              <a:lnSpc>
                <a:spcPts val="3543"/>
              </a:lnSpc>
              <a:buAutoNum type="arabicPeriod"/>
            </a:pPr>
            <a:r>
              <a:rPr lang="en-US" sz="2531">
                <a:solidFill>
                  <a:srgbClr val="244B60"/>
                </a:solidFill>
                <a:latin typeface="Lovelo"/>
                <a:ea typeface="Lovelo"/>
                <a:cs typeface="Lovelo"/>
                <a:sym typeface="Lovelo"/>
              </a:rPr>
              <a:t>List the names of staff members who have made more sales than the average number of sales by all staff members.</a:t>
            </a:r>
          </a:p>
          <a:p>
            <a:pPr marL="546516" lvl="1" indent="-273258" algn="just">
              <a:lnSpc>
                <a:spcPts val="3543"/>
              </a:lnSpc>
              <a:buAutoNum type="arabicPeriod"/>
            </a:pPr>
            <a:r>
              <a:rPr lang="en-US" sz="2531">
                <a:solidFill>
                  <a:srgbClr val="244B60"/>
                </a:solidFill>
                <a:latin typeface="Lovelo"/>
                <a:ea typeface="Lovelo"/>
                <a:cs typeface="Lovelo"/>
                <a:sym typeface="Lovelo"/>
              </a:rPr>
              <a:t>Identify the customers who have ordered all types of products (i.e., from every category).</a:t>
            </a:r>
          </a:p>
          <a:p>
            <a:pPr algn="just">
              <a:lnSpc>
                <a:spcPts val="3543"/>
              </a:lnSpc>
            </a:pPr>
            <a:endParaRPr lang="en-US" sz="2531">
              <a:solidFill>
                <a:srgbClr val="244B60"/>
              </a:solidFill>
              <a:latin typeface="Lovelo"/>
              <a:ea typeface="Lovelo"/>
              <a:cs typeface="Lovelo"/>
              <a:sym typeface="Lovelo"/>
            </a:endParaRPr>
          </a:p>
        </p:txBody>
      </p:sp>
      <p:sp>
        <p:nvSpPr>
          <p:cNvPr id="10" name="Freeform 10"/>
          <p:cNvSpPr/>
          <p:nvPr/>
        </p:nvSpPr>
        <p:spPr>
          <a:xfrm>
            <a:off x="483228" y="291455"/>
            <a:ext cx="1167436" cy="1035729"/>
          </a:xfrm>
          <a:custGeom>
            <a:avLst/>
            <a:gdLst/>
            <a:ahLst/>
            <a:cxnLst/>
            <a:rect l="l" t="t" r="r" b="b"/>
            <a:pathLst>
              <a:path w="1167436" h="1035729">
                <a:moveTo>
                  <a:pt x="0" y="0"/>
                </a:moveTo>
                <a:lnTo>
                  <a:pt x="1167436" y="0"/>
                </a:lnTo>
                <a:lnTo>
                  <a:pt x="1167436" y="1035729"/>
                </a:lnTo>
                <a:lnTo>
                  <a:pt x="0" y="1035729"/>
                </a:lnTo>
                <a:lnTo>
                  <a:pt x="0" y="0"/>
                </a:lnTo>
                <a:close/>
              </a:path>
            </a:pathLst>
          </a:custGeom>
          <a:blipFill>
            <a:blip r:embed="rId4" cstate="email">
              <a:extLst>
                <a:ext uri="{28A0092B-C50C-407E-A947-70E740481C1C}">
                  <a14:useLocalDpi xmlns:a14="http://schemas.microsoft.com/office/drawing/2010/main"/>
                </a:ext>
              </a:extLst>
            </a:blip>
            <a:stretch>
              <a:fillRect l="-130444" r="-132055" b="-70793"/>
            </a:stretch>
          </a:blipFill>
        </p:spPr>
      </p:sp>
      <p:sp>
        <p:nvSpPr>
          <p:cNvPr id="11" name="TextBox 11"/>
          <p:cNvSpPr txBox="1"/>
          <p:nvPr/>
        </p:nvSpPr>
        <p:spPr>
          <a:xfrm>
            <a:off x="1893338" y="525018"/>
            <a:ext cx="5145524" cy="503682"/>
          </a:xfrm>
          <a:prstGeom prst="rect">
            <a:avLst/>
          </a:prstGeom>
        </p:spPr>
        <p:txBody>
          <a:bodyPr lIns="0" tIns="0" rIns="0" bIns="0" rtlCol="0" anchor="t">
            <a:spAutoFit/>
          </a:bodyPr>
          <a:lstStyle/>
          <a:p>
            <a:pPr algn="ctr">
              <a:lnSpc>
                <a:spcPts val="3773"/>
              </a:lnSpc>
              <a:spcBef>
                <a:spcPct val="0"/>
              </a:spcBef>
            </a:pPr>
            <a:r>
              <a:rPr lang="en-US" sz="3699">
                <a:solidFill>
                  <a:srgbClr val="244B60"/>
                </a:solidFill>
                <a:latin typeface="Shrikhand"/>
                <a:ea typeface="Shrikhand"/>
                <a:cs typeface="Shrikhand"/>
                <a:sym typeface="Shrikhand"/>
              </a:rPr>
              <a:t>problem statement :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8982" y="3404506"/>
            <a:ext cx="19236982" cy="7050221"/>
            <a:chOff x="0" y="0"/>
            <a:chExt cx="13097074" cy="4799987"/>
          </a:xfrm>
        </p:grpSpPr>
        <p:sp>
          <p:nvSpPr>
            <p:cNvPr id="3" name="Freeform 3"/>
            <p:cNvSpPr/>
            <p:nvPr/>
          </p:nvSpPr>
          <p:spPr>
            <a:xfrm>
              <a:off x="0" y="0"/>
              <a:ext cx="13097073" cy="4799987"/>
            </a:xfrm>
            <a:custGeom>
              <a:avLst/>
              <a:gdLst/>
              <a:ahLst/>
              <a:cxnLst/>
              <a:rect l="l" t="t" r="r" b="b"/>
              <a:pathLst>
                <a:path w="13097073" h="4799987">
                  <a:moveTo>
                    <a:pt x="12806319" y="0"/>
                  </a:moveTo>
                  <a:lnTo>
                    <a:pt x="290755" y="0"/>
                  </a:lnTo>
                  <a:cubicBezTo>
                    <a:pt x="130971" y="0"/>
                    <a:pt x="0" y="89668"/>
                    <a:pt x="0" y="199466"/>
                  </a:cubicBezTo>
                  <a:lnTo>
                    <a:pt x="0" y="4600522"/>
                  </a:lnTo>
                  <a:cubicBezTo>
                    <a:pt x="0" y="4710319"/>
                    <a:pt x="130971" y="4799987"/>
                    <a:pt x="290755" y="4799987"/>
                  </a:cubicBezTo>
                  <a:lnTo>
                    <a:pt x="12806319" y="4799987"/>
                  </a:lnTo>
                  <a:cubicBezTo>
                    <a:pt x="12966103" y="4799987"/>
                    <a:pt x="13097073" y="4710319"/>
                    <a:pt x="13097073" y="4600522"/>
                  </a:cubicBezTo>
                  <a:lnTo>
                    <a:pt x="13097073" y="199466"/>
                  </a:lnTo>
                  <a:cubicBezTo>
                    <a:pt x="13097073" y="89668"/>
                    <a:pt x="12966103" y="0"/>
                    <a:pt x="12806319" y="0"/>
                  </a:cubicBezTo>
                  <a:close/>
                </a:path>
              </a:pathLst>
            </a:custGeom>
            <a:blipFill>
              <a:blip r:embed="rId2"/>
              <a:stretch>
                <a:fillRect t="-40895" b="-40895"/>
              </a:stretch>
            </a:blipFill>
          </p:spPr>
        </p:sp>
      </p:grpSp>
      <p:grpSp>
        <p:nvGrpSpPr>
          <p:cNvPr id="4" name="Group 4"/>
          <p:cNvGrpSpPr/>
          <p:nvPr/>
        </p:nvGrpSpPr>
        <p:grpSpPr>
          <a:xfrm>
            <a:off x="14170234" y="2847132"/>
            <a:ext cx="3656939" cy="5429429"/>
            <a:chOff x="0" y="0"/>
            <a:chExt cx="884021" cy="1312499"/>
          </a:xfrm>
        </p:grpSpPr>
        <p:sp>
          <p:nvSpPr>
            <p:cNvPr id="5" name="Freeform 5"/>
            <p:cNvSpPr/>
            <p:nvPr/>
          </p:nvSpPr>
          <p:spPr>
            <a:xfrm>
              <a:off x="0" y="0"/>
              <a:ext cx="884021" cy="1312499"/>
            </a:xfrm>
            <a:custGeom>
              <a:avLst/>
              <a:gdLst/>
              <a:ahLst/>
              <a:cxnLst/>
              <a:rect l="l" t="t" r="r" b="b"/>
              <a:pathLst>
                <a:path w="884021" h="1312499">
                  <a:moveTo>
                    <a:pt x="48692" y="0"/>
                  </a:moveTo>
                  <a:lnTo>
                    <a:pt x="835329" y="0"/>
                  </a:lnTo>
                  <a:cubicBezTo>
                    <a:pt x="848243" y="0"/>
                    <a:pt x="860628" y="5130"/>
                    <a:pt x="869759" y="14262"/>
                  </a:cubicBezTo>
                  <a:cubicBezTo>
                    <a:pt x="878891" y="23393"/>
                    <a:pt x="884021" y="35778"/>
                    <a:pt x="884021" y="48692"/>
                  </a:cubicBezTo>
                  <a:lnTo>
                    <a:pt x="884021" y="1263807"/>
                  </a:lnTo>
                  <a:cubicBezTo>
                    <a:pt x="884021" y="1276721"/>
                    <a:pt x="878891" y="1289106"/>
                    <a:pt x="869759" y="1298237"/>
                  </a:cubicBezTo>
                  <a:cubicBezTo>
                    <a:pt x="860628" y="1307369"/>
                    <a:pt x="848243" y="1312499"/>
                    <a:pt x="835329" y="1312499"/>
                  </a:cubicBezTo>
                  <a:lnTo>
                    <a:pt x="48692" y="1312499"/>
                  </a:lnTo>
                  <a:cubicBezTo>
                    <a:pt x="35778" y="1312499"/>
                    <a:pt x="23393" y="1307369"/>
                    <a:pt x="14262" y="1298237"/>
                  </a:cubicBezTo>
                  <a:cubicBezTo>
                    <a:pt x="5130" y="1289106"/>
                    <a:pt x="0" y="1276721"/>
                    <a:pt x="0" y="1263807"/>
                  </a:cubicBezTo>
                  <a:lnTo>
                    <a:pt x="0" y="48692"/>
                  </a:lnTo>
                  <a:cubicBezTo>
                    <a:pt x="0" y="35778"/>
                    <a:pt x="5130" y="23393"/>
                    <a:pt x="14262" y="14262"/>
                  </a:cubicBezTo>
                  <a:cubicBezTo>
                    <a:pt x="23393" y="5130"/>
                    <a:pt x="35778" y="0"/>
                    <a:pt x="48692" y="0"/>
                  </a:cubicBezTo>
                  <a:close/>
                </a:path>
              </a:pathLst>
            </a:custGeom>
            <a:blipFill>
              <a:blip r:embed="rId3"/>
              <a:stretch>
                <a:fillRect l="-53537" r="-53537"/>
              </a:stretch>
            </a:blipFill>
          </p:spPr>
        </p:sp>
      </p:grpSp>
      <p:grpSp>
        <p:nvGrpSpPr>
          <p:cNvPr id="6" name="Group 6"/>
          <p:cNvGrpSpPr/>
          <p:nvPr/>
        </p:nvGrpSpPr>
        <p:grpSpPr>
          <a:xfrm>
            <a:off x="6170088" y="4681488"/>
            <a:ext cx="577938" cy="57793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4B60"/>
            </a:solidFill>
          </p:spPr>
        </p:sp>
        <p:sp>
          <p:nvSpPr>
            <p:cNvPr id="8" name="TextBox 8"/>
            <p:cNvSpPr txBox="1"/>
            <p:nvPr/>
          </p:nvSpPr>
          <p:spPr>
            <a:xfrm>
              <a:off x="76200" y="114300"/>
              <a:ext cx="660400" cy="622300"/>
            </a:xfrm>
            <a:prstGeom prst="rect">
              <a:avLst/>
            </a:prstGeom>
          </p:spPr>
          <p:txBody>
            <a:bodyPr lIns="50800" tIns="50800" rIns="50800" bIns="50800" rtlCol="0" anchor="ctr"/>
            <a:lstStyle/>
            <a:p>
              <a:pPr algn="ctr">
                <a:lnSpc>
                  <a:spcPts val="2580"/>
                </a:lnSpc>
              </a:pPr>
              <a:endParaRPr/>
            </a:p>
          </p:txBody>
        </p:sp>
      </p:grpSp>
      <p:grpSp>
        <p:nvGrpSpPr>
          <p:cNvPr id="9" name="Group 9"/>
          <p:cNvGrpSpPr/>
          <p:nvPr/>
        </p:nvGrpSpPr>
        <p:grpSpPr>
          <a:xfrm>
            <a:off x="2844032" y="2269194"/>
            <a:ext cx="577938" cy="5779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4B60"/>
            </a:solidFill>
          </p:spPr>
        </p:sp>
        <p:sp>
          <p:nvSpPr>
            <p:cNvPr id="11" name="TextBox 11"/>
            <p:cNvSpPr txBox="1"/>
            <p:nvPr/>
          </p:nvSpPr>
          <p:spPr>
            <a:xfrm>
              <a:off x="76200" y="114300"/>
              <a:ext cx="660400" cy="622300"/>
            </a:xfrm>
            <a:prstGeom prst="rect">
              <a:avLst/>
            </a:prstGeom>
          </p:spPr>
          <p:txBody>
            <a:bodyPr lIns="50800" tIns="50800" rIns="50800" bIns="50800" rtlCol="0" anchor="ctr"/>
            <a:lstStyle/>
            <a:p>
              <a:pPr algn="ctr">
                <a:lnSpc>
                  <a:spcPts val="2580"/>
                </a:lnSpc>
              </a:pPr>
              <a:endParaRPr/>
            </a:p>
          </p:txBody>
        </p:sp>
      </p:grpSp>
      <p:sp>
        <p:nvSpPr>
          <p:cNvPr id="12" name="Freeform 12"/>
          <p:cNvSpPr/>
          <p:nvPr/>
        </p:nvSpPr>
        <p:spPr>
          <a:xfrm>
            <a:off x="442051" y="1753764"/>
            <a:ext cx="11456075" cy="3983411"/>
          </a:xfrm>
          <a:custGeom>
            <a:avLst/>
            <a:gdLst/>
            <a:ahLst/>
            <a:cxnLst/>
            <a:rect l="l" t="t" r="r" b="b"/>
            <a:pathLst>
              <a:path w="11456075" h="3983411">
                <a:moveTo>
                  <a:pt x="0" y="0"/>
                </a:moveTo>
                <a:lnTo>
                  <a:pt x="11456075" y="0"/>
                </a:lnTo>
                <a:lnTo>
                  <a:pt x="11456075" y="3983411"/>
                </a:lnTo>
                <a:lnTo>
                  <a:pt x="0" y="3983411"/>
                </a:lnTo>
                <a:lnTo>
                  <a:pt x="0" y="0"/>
                </a:lnTo>
                <a:close/>
              </a:path>
            </a:pathLst>
          </a:custGeom>
          <a:blipFill>
            <a:blip r:embed="rId4"/>
            <a:stretch>
              <a:fillRect b="-6612"/>
            </a:stretch>
          </a:blipFill>
        </p:spPr>
      </p:sp>
      <p:sp>
        <p:nvSpPr>
          <p:cNvPr id="13" name="Freeform 13"/>
          <p:cNvSpPr/>
          <p:nvPr/>
        </p:nvSpPr>
        <p:spPr>
          <a:xfrm>
            <a:off x="7815000" y="6892451"/>
            <a:ext cx="6249543" cy="2768221"/>
          </a:xfrm>
          <a:custGeom>
            <a:avLst/>
            <a:gdLst/>
            <a:ahLst/>
            <a:cxnLst/>
            <a:rect l="l" t="t" r="r" b="b"/>
            <a:pathLst>
              <a:path w="6249543" h="2768221">
                <a:moveTo>
                  <a:pt x="0" y="0"/>
                </a:moveTo>
                <a:lnTo>
                  <a:pt x="6249543" y="0"/>
                </a:lnTo>
                <a:lnTo>
                  <a:pt x="6249543" y="2768221"/>
                </a:lnTo>
                <a:lnTo>
                  <a:pt x="0" y="2768221"/>
                </a:lnTo>
                <a:lnTo>
                  <a:pt x="0" y="0"/>
                </a:lnTo>
                <a:close/>
              </a:path>
            </a:pathLst>
          </a:custGeom>
          <a:blipFill>
            <a:blip r:embed="rId5"/>
            <a:stretch>
              <a:fillRect r="-8357"/>
            </a:stretch>
          </a:blipFill>
        </p:spPr>
      </p:sp>
      <p:sp>
        <p:nvSpPr>
          <p:cNvPr id="14" name="TextBox 14"/>
          <p:cNvSpPr txBox="1"/>
          <p:nvPr/>
        </p:nvSpPr>
        <p:spPr>
          <a:xfrm>
            <a:off x="1028700" y="121798"/>
            <a:ext cx="11050643" cy="1144906"/>
          </a:xfrm>
          <a:prstGeom prst="rect">
            <a:avLst/>
          </a:prstGeom>
        </p:spPr>
        <p:txBody>
          <a:bodyPr lIns="0" tIns="0" rIns="0" bIns="0" rtlCol="0" anchor="t">
            <a:spAutoFit/>
          </a:bodyPr>
          <a:lstStyle/>
          <a:p>
            <a:pPr marL="0" lvl="0" indent="0" algn="l">
              <a:lnSpc>
                <a:spcPts val="4619"/>
              </a:lnSpc>
              <a:spcBef>
                <a:spcPct val="0"/>
              </a:spcBef>
            </a:pPr>
            <a:r>
              <a:rPr lang="en-US" sz="3299">
                <a:solidFill>
                  <a:srgbClr val="244B60"/>
                </a:solidFill>
                <a:latin typeface="Shrikhand"/>
                <a:ea typeface="Shrikhand"/>
                <a:cs typeface="Shrikhand"/>
                <a:sym typeface="Shrikhand"/>
              </a:rPr>
              <a:t>Find the total number of products sold by each store along with the store name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5882" y="0"/>
            <a:ext cx="18739763" cy="10515822"/>
          </a:xfrm>
          <a:custGeom>
            <a:avLst/>
            <a:gdLst/>
            <a:ahLst/>
            <a:cxnLst/>
            <a:rect l="l" t="t" r="r" b="b"/>
            <a:pathLst>
              <a:path w="18739763" h="10515822">
                <a:moveTo>
                  <a:pt x="0" y="0"/>
                </a:moveTo>
                <a:lnTo>
                  <a:pt x="18739764" y="0"/>
                </a:lnTo>
                <a:lnTo>
                  <a:pt x="18739764" y="10515822"/>
                </a:lnTo>
                <a:lnTo>
                  <a:pt x="0" y="10515822"/>
                </a:lnTo>
                <a:lnTo>
                  <a:pt x="0" y="0"/>
                </a:lnTo>
                <a:close/>
              </a:path>
            </a:pathLst>
          </a:custGeom>
          <a:blipFill>
            <a:blip r:embed="rId2">
              <a:alphaModFix amt="73000"/>
            </a:blip>
            <a:stretch>
              <a:fillRect t="-8567" b="-6741"/>
            </a:stretch>
          </a:blipFill>
        </p:spPr>
      </p:sp>
      <p:grpSp>
        <p:nvGrpSpPr>
          <p:cNvPr id="3" name="Group 3"/>
          <p:cNvGrpSpPr/>
          <p:nvPr/>
        </p:nvGrpSpPr>
        <p:grpSpPr>
          <a:xfrm>
            <a:off x="746662" y="280846"/>
            <a:ext cx="11548932" cy="1495708"/>
            <a:chOff x="0" y="0"/>
            <a:chExt cx="3315322" cy="429369"/>
          </a:xfrm>
        </p:grpSpPr>
        <p:sp>
          <p:nvSpPr>
            <p:cNvPr id="4" name="Freeform 4"/>
            <p:cNvSpPr/>
            <p:nvPr/>
          </p:nvSpPr>
          <p:spPr>
            <a:xfrm>
              <a:off x="0" y="0"/>
              <a:ext cx="3315322" cy="429369"/>
            </a:xfrm>
            <a:custGeom>
              <a:avLst/>
              <a:gdLst/>
              <a:ahLst/>
              <a:cxnLst/>
              <a:rect l="l" t="t" r="r" b="b"/>
              <a:pathLst>
                <a:path w="3315322" h="429369">
                  <a:moveTo>
                    <a:pt x="10055" y="0"/>
                  </a:moveTo>
                  <a:lnTo>
                    <a:pt x="3305267" y="0"/>
                  </a:lnTo>
                  <a:cubicBezTo>
                    <a:pt x="3310820" y="0"/>
                    <a:pt x="3315322" y="4502"/>
                    <a:pt x="3315322" y="10055"/>
                  </a:cubicBezTo>
                  <a:lnTo>
                    <a:pt x="3315322" y="419314"/>
                  </a:lnTo>
                  <a:cubicBezTo>
                    <a:pt x="3315322" y="424867"/>
                    <a:pt x="3310820" y="429369"/>
                    <a:pt x="3305267" y="429369"/>
                  </a:cubicBezTo>
                  <a:lnTo>
                    <a:pt x="10055" y="429369"/>
                  </a:lnTo>
                  <a:cubicBezTo>
                    <a:pt x="4502" y="429369"/>
                    <a:pt x="0" y="424867"/>
                    <a:pt x="0" y="419314"/>
                  </a:cubicBezTo>
                  <a:lnTo>
                    <a:pt x="0" y="10055"/>
                  </a:lnTo>
                  <a:cubicBezTo>
                    <a:pt x="0" y="4502"/>
                    <a:pt x="4502" y="0"/>
                    <a:pt x="10055" y="0"/>
                  </a:cubicBezTo>
                  <a:close/>
                </a:path>
              </a:pathLst>
            </a:custGeom>
            <a:solidFill>
              <a:srgbClr val="244B60"/>
            </a:solidFill>
          </p:spPr>
        </p:sp>
        <p:sp>
          <p:nvSpPr>
            <p:cNvPr id="5" name="TextBox 5"/>
            <p:cNvSpPr txBox="1"/>
            <p:nvPr/>
          </p:nvSpPr>
          <p:spPr>
            <a:xfrm>
              <a:off x="0" y="38100"/>
              <a:ext cx="3315322" cy="391269"/>
            </a:xfrm>
            <a:prstGeom prst="rect">
              <a:avLst/>
            </a:prstGeom>
          </p:spPr>
          <p:txBody>
            <a:bodyPr lIns="50800" tIns="50800" rIns="50800" bIns="50800" rtlCol="0" anchor="ctr"/>
            <a:lstStyle/>
            <a:p>
              <a:pPr algn="ctr">
                <a:lnSpc>
                  <a:spcPts val="2580"/>
                </a:lnSpc>
              </a:pPr>
              <a:endParaRPr/>
            </a:p>
          </p:txBody>
        </p:sp>
      </p:grpSp>
      <p:sp>
        <p:nvSpPr>
          <p:cNvPr id="6" name="Freeform 6"/>
          <p:cNvSpPr/>
          <p:nvPr/>
        </p:nvSpPr>
        <p:spPr>
          <a:xfrm>
            <a:off x="746662" y="2224665"/>
            <a:ext cx="13866266" cy="3033246"/>
          </a:xfrm>
          <a:custGeom>
            <a:avLst/>
            <a:gdLst/>
            <a:ahLst/>
            <a:cxnLst/>
            <a:rect l="l" t="t" r="r" b="b"/>
            <a:pathLst>
              <a:path w="13866266" h="3033246">
                <a:moveTo>
                  <a:pt x="0" y="0"/>
                </a:moveTo>
                <a:lnTo>
                  <a:pt x="13866266" y="0"/>
                </a:lnTo>
                <a:lnTo>
                  <a:pt x="13866266" y="3033246"/>
                </a:lnTo>
                <a:lnTo>
                  <a:pt x="0" y="3033246"/>
                </a:lnTo>
                <a:lnTo>
                  <a:pt x="0" y="0"/>
                </a:lnTo>
                <a:close/>
              </a:path>
            </a:pathLst>
          </a:custGeom>
          <a:blipFill>
            <a:blip r:embed="rId3"/>
            <a:stretch>
              <a:fillRect/>
            </a:stretch>
          </a:blipFill>
        </p:spPr>
      </p:sp>
      <p:sp>
        <p:nvSpPr>
          <p:cNvPr id="7" name="Freeform 7"/>
          <p:cNvSpPr/>
          <p:nvPr/>
        </p:nvSpPr>
        <p:spPr>
          <a:xfrm>
            <a:off x="5952196" y="5705586"/>
            <a:ext cx="4549241" cy="4405443"/>
          </a:xfrm>
          <a:custGeom>
            <a:avLst/>
            <a:gdLst/>
            <a:ahLst/>
            <a:cxnLst/>
            <a:rect l="l" t="t" r="r" b="b"/>
            <a:pathLst>
              <a:path w="4549241" h="4405443">
                <a:moveTo>
                  <a:pt x="0" y="0"/>
                </a:moveTo>
                <a:lnTo>
                  <a:pt x="4549241" y="0"/>
                </a:lnTo>
                <a:lnTo>
                  <a:pt x="4549241" y="4405443"/>
                </a:lnTo>
                <a:lnTo>
                  <a:pt x="0" y="4405443"/>
                </a:lnTo>
                <a:lnTo>
                  <a:pt x="0" y="0"/>
                </a:lnTo>
                <a:close/>
              </a:path>
            </a:pathLst>
          </a:custGeom>
          <a:blipFill>
            <a:blip r:embed="rId4"/>
            <a:stretch>
              <a:fillRect/>
            </a:stretch>
          </a:blipFill>
        </p:spPr>
      </p:sp>
      <p:sp>
        <p:nvSpPr>
          <p:cNvPr id="8" name="TextBox 8"/>
          <p:cNvSpPr txBox="1"/>
          <p:nvPr/>
        </p:nvSpPr>
        <p:spPr>
          <a:xfrm>
            <a:off x="1028700" y="498264"/>
            <a:ext cx="11407842" cy="1671320"/>
          </a:xfrm>
          <a:prstGeom prst="rect">
            <a:avLst/>
          </a:prstGeom>
        </p:spPr>
        <p:txBody>
          <a:bodyPr lIns="0" tIns="0" rIns="0" bIns="0" rtlCol="0" anchor="t">
            <a:spAutoFit/>
          </a:bodyPr>
          <a:lstStyle/>
          <a:p>
            <a:pPr algn="ctr">
              <a:lnSpc>
                <a:spcPts val="4480"/>
              </a:lnSpc>
            </a:pPr>
            <a:r>
              <a:rPr lang="en-US" sz="3200">
                <a:solidFill>
                  <a:srgbClr val="FFFFFF"/>
                </a:solidFill>
                <a:latin typeface="Shrikhand"/>
                <a:ea typeface="Shrikhand"/>
                <a:cs typeface="Shrikhand"/>
                <a:sym typeface="Shrikhand"/>
              </a:rPr>
              <a:t>Calculate the cumulative sum of quantities sold for each product over time.</a:t>
            </a:r>
          </a:p>
          <a:p>
            <a:pPr algn="ctr">
              <a:lnSpc>
                <a:spcPts val="4480"/>
              </a:lnSpc>
            </a:pPr>
            <a:endParaRPr lang="en-US" sz="3200">
              <a:solidFill>
                <a:srgbClr val="FFFFFF"/>
              </a:solidFill>
              <a:latin typeface="Shrikhand"/>
              <a:ea typeface="Shrikhand"/>
              <a:cs typeface="Shrikhand"/>
              <a:sym typeface="Shrikha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4514" y="0"/>
            <a:ext cx="18982514" cy="10512446"/>
          </a:xfrm>
          <a:custGeom>
            <a:avLst/>
            <a:gdLst/>
            <a:ahLst/>
            <a:cxnLst/>
            <a:rect l="l" t="t" r="r" b="b"/>
            <a:pathLst>
              <a:path w="18982514" h="10512446">
                <a:moveTo>
                  <a:pt x="0" y="0"/>
                </a:moveTo>
                <a:lnTo>
                  <a:pt x="18982514" y="0"/>
                </a:lnTo>
                <a:lnTo>
                  <a:pt x="18982514" y="10512446"/>
                </a:lnTo>
                <a:lnTo>
                  <a:pt x="0" y="10512446"/>
                </a:lnTo>
                <a:lnTo>
                  <a:pt x="0" y="0"/>
                </a:lnTo>
                <a:close/>
              </a:path>
            </a:pathLst>
          </a:custGeom>
          <a:blipFill>
            <a:blip r:embed="rId2">
              <a:alphaModFix amt="73000"/>
            </a:blip>
            <a:stretch>
              <a:fillRect l="-535" t="-2203" r="-535"/>
            </a:stretch>
          </a:blipFill>
        </p:spPr>
      </p:sp>
      <p:grpSp>
        <p:nvGrpSpPr>
          <p:cNvPr id="3" name="Group 3"/>
          <p:cNvGrpSpPr/>
          <p:nvPr/>
        </p:nvGrpSpPr>
        <p:grpSpPr>
          <a:xfrm>
            <a:off x="1755383" y="360327"/>
            <a:ext cx="9300757" cy="1336747"/>
            <a:chOff x="0" y="0"/>
            <a:chExt cx="2669944" cy="383736"/>
          </a:xfrm>
        </p:grpSpPr>
        <p:sp>
          <p:nvSpPr>
            <p:cNvPr id="4" name="Freeform 4"/>
            <p:cNvSpPr/>
            <p:nvPr/>
          </p:nvSpPr>
          <p:spPr>
            <a:xfrm>
              <a:off x="0" y="0"/>
              <a:ext cx="2669944" cy="383736"/>
            </a:xfrm>
            <a:custGeom>
              <a:avLst/>
              <a:gdLst/>
              <a:ahLst/>
              <a:cxnLst/>
              <a:rect l="l" t="t" r="r" b="b"/>
              <a:pathLst>
                <a:path w="2669944" h="383736">
                  <a:moveTo>
                    <a:pt x="12486" y="0"/>
                  </a:moveTo>
                  <a:lnTo>
                    <a:pt x="2657459" y="0"/>
                  </a:lnTo>
                  <a:cubicBezTo>
                    <a:pt x="2664354" y="0"/>
                    <a:pt x="2669944" y="5590"/>
                    <a:pt x="2669944" y="12486"/>
                  </a:cubicBezTo>
                  <a:lnTo>
                    <a:pt x="2669944" y="371250"/>
                  </a:lnTo>
                  <a:cubicBezTo>
                    <a:pt x="2669944" y="374562"/>
                    <a:pt x="2668629" y="377738"/>
                    <a:pt x="2666287" y="380079"/>
                  </a:cubicBezTo>
                  <a:cubicBezTo>
                    <a:pt x="2663946" y="382421"/>
                    <a:pt x="2660770" y="383736"/>
                    <a:pt x="2657459" y="383736"/>
                  </a:cubicBezTo>
                  <a:lnTo>
                    <a:pt x="12486" y="383736"/>
                  </a:lnTo>
                  <a:cubicBezTo>
                    <a:pt x="5590" y="383736"/>
                    <a:pt x="0" y="378146"/>
                    <a:pt x="0" y="371250"/>
                  </a:cubicBezTo>
                  <a:lnTo>
                    <a:pt x="0" y="12486"/>
                  </a:lnTo>
                  <a:cubicBezTo>
                    <a:pt x="0" y="5590"/>
                    <a:pt x="5590" y="0"/>
                    <a:pt x="12486" y="0"/>
                  </a:cubicBezTo>
                  <a:close/>
                </a:path>
              </a:pathLst>
            </a:custGeom>
            <a:solidFill>
              <a:srgbClr val="244B60"/>
            </a:solidFill>
          </p:spPr>
        </p:sp>
        <p:sp>
          <p:nvSpPr>
            <p:cNvPr id="5" name="TextBox 5"/>
            <p:cNvSpPr txBox="1"/>
            <p:nvPr/>
          </p:nvSpPr>
          <p:spPr>
            <a:xfrm>
              <a:off x="0" y="38100"/>
              <a:ext cx="2669944" cy="345636"/>
            </a:xfrm>
            <a:prstGeom prst="rect">
              <a:avLst/>
            </a:prstGeom>
          </p:spPr>
          <p:txBody>
            <a:bodyPr lIns="50800" tIns="50800" rIns="50800" bIns="50800" rtlCol="0" anchor="ctr"/>
            <a:lstStyle/>
            <a:p>
              <a:pPr algn="ctr">
                <a:lnSpc>
                  <a:spcPts val="2580"/>
                </a:lnSpc>
              </a:pPr>
              <a:endParaRPr/>
            </a:p>
          </p:txBody>
        </p:sp>
      </p:grpSp>
      <p:sp>
        <p:nvSpPr>
          <p:cNvPr id="6" name="Freeform 6"/>
          <p:cNvSpPr/>
          <p:nvPr/>
        </p:nvSpPr>
        <p:spPr>
          <a:xfrm>
            <a:off x="1028700" y="2133333"/>
            <a:ext cx="12983655" cy="4690345"/>
          </a:xfrm>
          <a:custGeom>
            <a:avLst/>
            <a:gdLst/>
            <a:ahLst/>
            <a:cxnLst/>
            <a:rect l="l" t="t" r="r" b="b"/>
            <a:pathLst>
              <a:path w="12983655" h="4690345">
                <a:moveTo>
                  <a:pt x="0" y="0"/>
                </a:moveTo>
                <a:lnTo>
                  <a:pt x="12983655" y="0"/>
                </a:lnTo>
                <a:lnTo>
                  <a:pt x="12983655" y="4690345"/>
                </a:lnTo>
                <a:lnTo>
                  <a:pt x="0" y="4690345"/>
                </a:lnTo>
                <a:lnTo>
                  <a:pt x="0" y="0"/>
                </a:lnTo>
                <a:close/>
              </a:path>
            </a:pathLst>
          </a:custGeom>
          <a:blipFill>
            <a:blip r:embed="rId3"/>
            <a:stretch>
              <a:fillRect/>
            </a:stretch>
          </a:blipFill>
        </p:spPr>
      </p:sp>
      <p:sp>
        <p:nvSpPr>
          <p:cNvPr id="7" name="Freeform 7"/>
          <p:cNvSpPr/>
          <p:nvPr/>
        </p:nvSpPr>
        <p:spPr>
          <a:xfrm>
            <a:off x="4176209" y="7122731"/>
            <a:ext cx="11298113" cy="2672520"/>
          </a:xfrm>
          <a:custGeom>
            <a:avLst/>
            <a:gdLst/>
            <a:ahLst/>
            <a:cxnLst/>
            <a:rect l="l" t="t" r="r" b="b"/>
            <a:pathLst>
              <a:path w="11298113" h="2672520">
                <a:moveTo>
                  <a:pt x="0" y="0"/>
                </a:moveTo>
                <a:lnTo>
                  <a:pt x="11298113" y="0"/>
                </a:lnTo>
                <a:lnTo>
                  <a:pt x="11298113" y="2672520"/>
                </a:lnTo>
                <a:lnTo>
                  <a:pt x="0" y="2672520"/>
                </a:lnTo>
                <a:lnTo>
                  <a:pt x="0" y="0"/>
                </a:lnTo>
                <a:close/>
              </a:path>
            </a:pathLst>
          </a:custGeom>
          <a:blipFill>
            <a:blip r:embed="rId4"/>
            <a:stretch>
              <a:fillRect/>
            </a:stretch>
          </a:blipFill>
        </p:spPr>
      </p:sp>
      <p:sp>
        <p:nvSpPr>
          <p:cNvPr id="8" name="TextBox 8"/>
          <p:cNvSpPr txBox="1"/>
          <p:nvPr/>
        </p:nvSpPr>
        <p:spPr>
          <a:xfrm>
            <a:off x="1755383" y="494605"/>
            <a:ext cx="9185518" cy="1339674"/>
          </a:xfrm>
          <a:prstGeom prst="rect">
            <a:avLst/>
          </a:prstGeom>
        </p:spPr>
        <p:txBody>
          <a:bodyPr lIns="0" tIns="0" rIns="0" bIns="0" rtlCol="0" anchor="t">
            <a:spAutoFit/>
          </a:bodyPr>
          <a:lstStyle/>
          <a:p>
            <a:pPr algn="ctr">
              <a:lnSpc>
                <a:spcPts val="3607"/>
              </a:lnSpc>
            </a:pPr>
            <a:r>
              <a:rPr lang="en-US" sz="2576">
                <a:solidFill>
                  <a:srgbClr val="FFFFFF"/>
                </a:solidFill>
                <a:latin typeface="Shrikhand"/>
                <a:ea typeface="Shrikhand"/>
                <a:cs typeface="Shrikhand"/>
                <a:sym typeface="Shrikhand"/>
              </a:rPr>
              <a:t>Find the product with the highest total sales (quantity * price) for each category.</a:t>
            </a:r>
          </a:p>
          <a:p>
            <a:pPr algn="ctr">
              <a:lnSpc>
                <a:spcPts val="3607"/>
              </a:lnSpc>
            </a:pPr>
            <a:endParaRPr lang="en-US" sz="2576">
              <a:solidFill>
                <a:srgbClr val="FFFFFF"/>
              </a:solidFill>
              <a:latin typeface="Shrikhand"/>
              <a:ea typeface="Shrikhand"/>
              <a:cs typeface="Shrikhand"/>
              <a:sym typeface="Shrikha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2463" y="5346202"/>
            <a:ext cx="18892926" cy="7824197"/>
          </a:xfrm>
          <a:custGeom>
            <a:avLst/>
            <a:gdLst/>
            <a:ahLst/>
            <a:cxnLst/>
            <a:rect l="l" t="t" r="r" b="b"/>
            <a:pathLst>
              <a:path w="18892926" h="7824197">
                <a:moveTo>
                  <a:pt x="0" y="0"/>
                </a:moveTo>
                <a:lnTo>
                  <a:pt x="18892926" y="0"/>
                </a:lnTo>
                <a:lnTo>
                  <a:pt x="18892926" y="7824196"/>
                </a:lnTo>
                <a:lnTo>
                  <a:pt x="0" y="7824196"/>
                </a:lnTo>
                <a:lnTo>
                  <a:pt x="0" y="0"/>
                </a:lnTo>
                <a:close/>
              </a:path>
            </a:pathLst>
          </a:custGeom>
          <a:blipFill>
            <a:blip r:embed="rId2"/>
            <a:stretch>
              <a:fillRect t="-30342" b="-30342"/>
            </a:stretch>
          </a:blipFill>
        </p:spPr>
      </p:sp>
      <p:sp>
        <p:nvSpPr>
          <p:cNvPr id="3" name="Freeform 3"/>
          <p:cNvSpPr/>
          <p:nvPr/>
        </p:nvSpPr>
        <p:spPr>
          <a:xfrm>
            <a:off x="529105" y="2001454"/>
            <a:ext cx="14119919" cy="5400869"/>
          </a:xfrm>
          <a:custGeom>
            <a:avLst/>
            <a:gdLst/>
            <a:ahLst/>
            <a:cxnLst/>
            <a:rect l="l" t="t" r="r" b="b"/>
            <a:pathLst>
              <a:path w="14119919" h="5400869">
                <a:moveTo>
                  <a:pt x="0" y="0"/>
                </a:moveTo>
                <a:lnTo>
                  <a:pt x="14119920" y="0"/>
                </a:lnTo>
                <a:lnTo>
                  <a:pt x="14119920" y="5400869"/>
                </a:lnTo>
                <a:lnTo>
                  <a:pt x="0" y="5400869"/>
                </a:lnTo>
                <a:lnTo>
                  <a:pt x="0" y="0"/>
                </a:lnTo>
                <a:close/>
              </a:path>
            </a:pathLst>
          </a:custGeom>
          <a:blipFill>
            <a:blip r:embed="rId3"/>
            <a:stretch>
              <a:fillRect/>
            </a:stretch>
          </a:blipFill>
        </p:spPr>
      </p:sp>
      <p:sp>
        <p:nvSpPr>
          <p:cNvPr id="4" name="Freeform 4"/>
          <p:cNvSpPr/>
          <p:nvPr/>
        </p:nvSpPr>
        <p:spPr>
          <a:xfrm>
            <a:off x="2572801" y="8081834"/>
            <a:ext cx="8879956" cy="1609119"/>
          </a:xfrm>
          <a:custGeom>
            <a:avLst/>
            <a:gdLst/>
            <a:ahLst/>
            <a:cxnLst/>
            <a:rect l="l" t="t" r="r" b="b"/>
            <a:pathLst>
              <a:path w="8879956" h="1609119">
                <a:moveTo>
                  <a:pt x="0" y="0"/>
                </a:moveTo>
                <a:lnTo>
                  <a:pt x="8879956" y="0"/>
                </a:lnTo>
                <a:lnTo>
                  <a:pt x="8879956" y="1609119"/>
                </a:lnTo>
                <a:lnTo>
                  <a:pt x="0" y="1609119"/>
                </a:lnTo>
                <a:lnTo>
                  <a:pt x="0" y="0"/>
                </a:lnTo>
                <a:close/>
              </a:path>
            </a:pathLst>
          </a:custGeom>
          <a:blipFill>
            <a:blip r:embed="rId4"/>
            <a:stretch>
              <a:fillRect/>
            </a:stretch>
          </a:blipFill>
        </p:spPr>
      </p:sp>
      <p:grpSp>
        <p:nvGrpSpPr>
          <p:cNvPr id="5" name="Group 5"/>
          <p:cNvGrpSpPr/>
          <p:nvPr/>
        </p:nvGrpSpPr>
        <p:grpSpPr>
          <a:xfrm>
            <a:off x="343245" y="360327"/>
            <a:ext cx="13592051" cy="1336747"/>
            <a:chOff x="0" y="0"/>
            <a:chExt cx="18122735" cy="1782329"/>
          </a:xfrm>
        </p:grpSpPr>
        <p:grpSp>
          <p:nvGrpSpPr>
            <p:cNvPr id="6" name="Group 6"/>
            <p:cNvGrpSpPr/>
            <p:nvPr/>
          </p:nvGrpSpPr>
          <p:grpSpPr>
            <a:xfrm>
              <a:off x="271890" y="0"/>
              <a:ext cx="16529161" cy="1782329"/>
              <a:chOff x="0" y="0"/>
              <a:chExt cx="3558738" cy="383736"/>
            </a:xfrm>
          </p:grpSpPr>
          <p:sp>
            <p:nvSpPr>
              <p:cNvPr id="7" name="Freeform 7"/>
              <p:cNvSpPr/>
              <p:nvPr/>
            </p:nvSpPr>
            <p:spPr>
              <a:xfrm>
                <a:off x="0" y="0"/>
                <a:ext cx="3558738" cy="383736"/>
              </a:xfrm>
              <a:custGeom>
                <a:avLst/>
                <a:gdLst/>
                <a:ahLst/>
                <a:cxnLst/>
                <a:rect l="l" t="t" r="r" b="b"/>
                <a:pathLst>
                  <a:path w="3558738" h="383736">
                    <a:moveTo>
                      <a:pt x="9368" y="0"/>
                    </a:moveTo>
                    <a:lnTo>
                      <a:pt x="3549370" y="0"/>
                    </a:lnTo>
                    <a:cubicBezTo>
                      <a:pt x="3551855" y="0"/>
                      <a:pt x="3554237" y="987"/>
                      <a:pt x="3555994" y="2744"/>
                    </a:cubicBezTo>
                    <a:cubicBezTo>
                      <a:pt x="3557751" y="4500"/>
                      <a:pt x="3558738" y="6883"/>
                      <a:pt x="3558738" y="9368"/>
                    </a:cubicBezTo>
                    <a:lnTo>
                      <a:pt x="3558738" y="374369"/>
                    </a:lnTo>
                    <a:cubicBezTo>
                      <a:pt x="3558738" y="376853"/>
                      <a:pt x="3557751" y="379236"/>
                      <a:pt x="3555994" y="380993"/>
                    </a:cubicBezTo>
                    <a:cubicBezTo>
                      <a:pt x="3554237" y="382749"/>
                      <a:pt x="3551855" y="383736"/>
                      <a:pt x="3549370" y="383736"/>
                    </a:cubicBezTo>
                    <a:lnTo>
                      <a:pt x="9368" y="383736"/>
                    </a:lnTo>
                    <a:cubicBezTo>
                      <a:pt x="6883" y="383736"/>
                      <a:pt x="4500" y="382749"/>
                      <a:pt x="2744" y="380993"/>
                    </a:cubicBezTo>
                    <a:cubicBezTo>
                      <a:pt x="987" y="379236"/>
                      <a:pt x="0" y="376853"/>
                      <a:pt x="0" y="374369"/>
                    </a:cubicBezTo>
                    <a:lnTo>
                      <a:pt x="0" y="9368"/>
                    </a:lnTo>
                    <a:cubicBezTo>
                      <a:pt x="0" y="6883"/>
                      <a:pt x="987" y="4500"/>
                      <a:pt x="2744" y="2744"/>
                    </a:cubicBezTo>
                    <a:cubicBezTo>
                      <a:pt x="4500" y="987"/>
                      <a:pt x="6883" y="0"/>
                      <a:pt x="9368" y="0"/>
                    </a:cubicBezTo>
                    <a:close/>
                  </a:path>
                </a:pathLst>
              </a:custGeom>
              <a:solidFill>
                <a:srgbClr val="244B60"/>
              </a:solidFill>
            </p:spPr>
          </p:sp>
          <p:sp>
            <p:nvSpPr>
              <p:cNvPr id="8" name="TextBox 8"/>
              <p:cNvSpPr txBox="1"/>
              <p:nvPr/>
            </p:nvSpPr>
            <p:spPr>
              <a:xfrm>
                <a:off x="0" y="38100"/>
                <a:ext cx="3558738" cy="345636"/>
              </a:xfrm>
              <a:prstGeom prst="rect">
                <a:avLst/>
              </a:prstGeom>
            </p:spPr>
            <p:txBody>
              <a:bodyPr lIns="50800" tIns="50800" rIns="50800" bIns="50800" rtlCol="0" anchor="ctr"/>
              <a:lstStyle/>
              <a:p>
                <a:pPr algn="ctr">
                  <a:lnSpc>
                    <a:spcPts val="2580"/>
                  </a:lnSpc>
                </a:pPr>
                <a:endParaRPr/>
              </a:p>
            </p:txBody>
          </p:sp>
        </p:grpSp>
        <p:sp>
          <p:nvSpPr>
            <p:cNvPr id="9" name="TextBox 9"/>
            <p:cNvSpPr txBox="1"/>
            <p:nvPr/>
          </p:nvSpPr>
          <p:spPr>
            <a:xfrm>
              <a:off x="0" y="272332"/>
              <a:ext cx="18122735" cy="1280837"/>
            </a:xfrm>
            <a:prstGeom prst="rect">
              <a:avLst/>
            </a:prstGeom>
          </p:spPr>
          <p:txBody>
            <a:bodyPr lIns="0" tIns="0" rIns="0" bIns="0" rtlCol="0" anchor="t">
              <a:spAutoFit/>
            </a:bodyPr>
            <a:lstStyle/>
            <a:p>
              <a:pPr algn="l">
                <a:lnSpc>
                  <a:spcPts val="3776"/>
                </a:lnSpc>
              </a:pPr>
              <a:r>
                <a:rPr lang="en-US" sz="3200">
                  <a:solidFill>
                    <a:srgbClr val="FFFFFF"/>
                  </a:solidFill>
                  <a:latin typeface="Shrikhand"/>
                  <a:ea typeface="Shrikhand"/>
                  <a:cs typeface="Shrikhand"/>
                  <a:sym typeface="Shrikhand"/>
                </a:rPr>
                <a:t>    Find the customer who spent the most money on orders.</a:t>
              </a:r>
            </a:p>
            <a:p>
              <a:pPr algn="l">
                <a:lnSpc>
                  <a:spcPts val="3776"/>
                </a:lnSpc>
              </a:pPr>
              <a:endParaRPr lang="en-US" sz="3200">
                <a:solidFill>
                  <a:srgbClr val="FFFFFF"/>
                </a:solidFill>
                <a:latin typeface="Shrikhand"/>
                <a:ea typeface="Shrikhand"/>
                <a:cs typeface="Shrikhand"/>
                <a:sym typeface="Shrikhan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160" y="-109891"/>
            <a:ext cx="19058487" cy="10392900"/>
          </a:xfrm>
          <a:custGeom>
            <a:avLst/>
            <a:gdLst/>
            <a:ahLst/>
            <a:cxnLst/>
            <a:rect l="l" t="t" r="r" b="b"/>
            <a:pathLst>
              <a:path w="19058487" h="10392900">
                <a:moveTo>
                  <a:pt x="0" y="0"/>
                </a:moveTo>
                <a:lnTo>
                  <a:pt x="19058487" y="0"/>
                </a:lnTo>
                <a:lnTo>
                  <a:pt x="19058487" y="10392900"/>
                </a:lnTo>
                <a:lnTo>
                  <a:pt x="0" y="10392900"/>
                </a:lnTo>
                <a:lnTo>
                  <a:pt x="0" y="0"/>
                </a:lnTo>
                <a:close/>
              </a:path>
            </a:pathLst>
          </a:custGeom>
          <a:blipFill>
            <a:blip r:embed="rId2"/>
            <a:stretch>
              <a:fillRect t="-7306" b="-7306"/>
            </a:stretch>
          </a:blipFill>
        </p:spPr>
      </p:sp>
      <p:grpSp>
        <p:nvGrpSpPr>
          <p:cNvPr id="3" name="Group 3"/>
          <p:cNvGrpSpPr/>
          <p:nvPr/>
        </p:nvGrpSpPr>
        <p:grpSpPr>
          <a:xfrm>
            <a:off x="13841087" y="621129"/>
            <a:ext cx="3235840" cy="3593455"/>
            <a:chOff x="0" y="0"/>
            <a:chExt cx="884021" cy="981720"/>
          </a:xfrm>
        </p:grpSpPr>
        <p:sp>
          <p:nvSpPr>
            <p:cNvPr id="4" name="Freeform 4"/>
            <p:cNvSpPr/>
            <p:nvPr/>
          </p:nvSpPr>
          <p:spPr>
            <a:xfrm>
              <a:off x="0" y="0"/>
              <a:ext cx="884021" cy="981720"/>
            </a:xfrm>
            <a:custGeom>
              <a:avLst/>
              <a:gdLst/>
              <a:ahLst/>
              <a:cxnLst/>
              <a:rect l="l" t="t" r="r" b="b"/>
              <a:pathLst>
                <a:path w="884021" h="981720">
                  <a:moveTo>
                    <a:pt x="0" y="0"/>
                  </a:moveTo>
                  <a:lnTo>
                    <a:pt x="884021" y="0"/>
                  </a:lnTo>
                  <a:lnTo>
                    <a:pt x="884021" y="981720"/>
                  </a:lnTo>
                  <a:lnTo>
                    <a:pt x="0" y="981720"/>
                  </a:lnTo>
                  <a:close/>
                </a:path>
              </a:pathLst>
            </a:custGeom>
            <a:blipFill>
              <a:blip r:embed="rId3"/>
              <a:stretch>
                <a:fillRect l="-90192" r="-90192"/>
              </a:stretch>
            </a:blipFill>
          </p:spPr>
        </p:sp>
      </p:grpSp>
      <p:grpSp>
        <p:nvGrpSpPr>
          <p:cNvPr id="5" name="Group 5"/>
          <p:cNvGrpSpPr/>
          <p:nvPr/>
        </p:nvGrpSpPr>
        <p:grpSpPr>
          <a:xfrm>
            <a:off x="-1830845" y="7187896"/>
            <a:ext cx="22205656" cy="7013445"/>
            <a:chOff x="0" y="0"/>
            <a:chExt cx="6374521" cy="2013332"/>
          </a:xfrm>
        </p:grpSpPr>
        <p:sp>
          <p:nvSpPr>
            <p:cNvPr id="6" name="Freeform 6"/>
            <p:cNvSpPr/>
            <p:nvPr/>
          </p:nvSpPr>
          <p:spPr>
            <a:xfrm>
              <a:off x="0" y="0"/>
              <a:ext cx="6374521" cy="2013332"/>
            </a:xfrm>
            <a:custGeom>
              <a:avLst/>
              <a:gdLst/>
              <a:ahLst/>
              <a:cxnLst/>
              <a:rect l="l" t="t" r="r" b="b"/>
              <a:pathLst>
                <a:path w="6374521" h="2013332">
                  <a:moveTo>
                    <a:pt x="5230" y="0"/>
                  </a:moveTo>
                  <a:lnTo>
                    <a:pt x="6369291" y="0"/>
                  </a:lnTo>
                  <a:cubicBezTo>
                    <a:pt x="6370678" y="0"/>
                    <a:pt x="6372008" y="551"/>
                    <a:pt x="6372989" y="1532"/>
                  </a:cubicBezTo>
                  <a:cubicBezTo>
                    <a:pt x="6373969" y="2513"/>
                    <a:pt x="6374521" y="3843"/>
                    <a:pt x="6374521" y="5230"/>
                  </a:cubicBezTo>
                  <a:lnTo>
                    <a:pt x="6374521" y="2008102"/>
                  </a:lnTo>
                  <a:cubicBezTo>
                    <a:pt x="6374521" y="2010990"/>
                    <a:pt x="6372179" y="2013332"/>
                    <a:pt x="6369291" y="2013332"/>
                  </a:cubicBezTo>
                  <a:lnTo>
                    <a:pt x="5230" y="2013332"/>
                  </a:lnTo>
                  <a:cubicBezTo>
                    <a:pt x="2341" y="2013332"/>
                    <a:pt x="0" y="2010990"/>
                    <a:pt x="0" y="2008102"/>
                  </a:cubicBezTo>
                  <a:lnTo>
                    <a:pt x="0" y="5230"/>
                  </a:lnTo>
                  <a:cubicBezTo>
                    <a:pt x="0" y="3843"/>
                    <a:pt x="551" y="2513"/>
                    <a:pt x="1532" y="1532"/>
                  </a:cubicBezTo>
                  <a:cubicBezTo>
                    <a:pt x="2513" y="551"/>
                    <a:pt x="3843" y="0"/>
                    <a:pt x="5230" y="0"/>
                  </a:cubicBezTo>
                  <a:close/>
                </a:path>
              </a:pathLst>
            </a:custGeom>
            <a:solidFill>
              <a:srgbClr val="FFFFFF"/>
            </a:solidFill>
          </p:spPr>
        </p:sp>
        <p:sp>
          <p:nvSpPr>
            <p:cNvPr id="7" name="TextBox 7"/>
            <p:cNvSpPr txBox="1"/>
            <p:nvPr/>
          </p:nvSpPr>
          <p:spPr>
            <a:xfrm>
              <a:off x="0" y="38100"/>
              <a:ext cx="6374521" cy="1975232"/>
            </a:xfrm>
            <a:prstGeom prst="rect">
              <a:avLst/>
            </a:prstGeom>
          </p:spPr>
          <p:txBody>
            <a:bodyPr lIns="50800" tIns="50800" rIns="50800" bIns="50800" rtlCol="0" anchor="ctr"/>
            <a:lstStyle/>
            <a:p>
              <a:pPr algn="ctr">
                <a:lnSpc>
                  <a:spcPts val="2580"/>
                </a:lnSpc>
              </a:pPr>
              <a:endParaRPr/>
            </a:p>
          </p:txBody>
        </p:sp>
      </p:grpSp>
      <p:grpSp>
        <p:nvGrpSpPr>
          <p:cNvPr id="8" name="Group 8"/>
          <p:cNvGrpSpPr/>
          <p:nvPr/>
        </p:nvGrpSpPr>
        <p:grpSpPr>
          <a:xfrm>
            <a:off x="302017" y="360327"/>
            <a:ext cx="12457286" cy="1518417"/>
            <a:chOff x="0" y="0"/>
            <a:chExt cx="3576081" cy="435888"/>
          </a:xfrm>
        </p:grpSpPr>
        <p:sp>
          <p:nvSpPr>
            <p:cNvPr id="9" name="Freeform 9"/>
            <p:cNvSpPr/>
            <p:nvPr/>
          </p:nvSpPr>
          <p:spPr>
            <a:xfrm>
              <a:off x="0" y="0"/>
              <a:ext cx="3576081" cy="435888"/>
            </a:xfrm>
            <a:custGeom>
              <a:avLst/>
              <a:gdLst/>
              <a:ahLst/>
              <a:cxnLst/>
              <a:rect l="l" t="t" r="r" b="b"/>
              <a:pathLst>
                <a:path w="3576081" h="435888">
                  <a:moveTo>
                    <a:pt x="9322" y="0"/>
                  </a:moveTo>
                  <a:lnTo>
                    <a:pt x="3566759" y="0"/>
                  </a:lnTo>
                  <a:cubicBezTo>
                    <a:pt x="3569231" y="0"/>
                    <a:pt x="3571602" y="982"/>
                    <a:pt x="3573350" y="2730"/>
                  </a:cubicBezTo>
                  <a:cubicBezTo>
                    <a:pt x="3575099" y="4479"/>
                    <a:pt x="3576081" y="6850"/>
                    <a:pt x="3576081" y="9322"/>
                  </a:cubicBezTo>
                  <a:lnTo>
                    <a:pt x="3576081" y="426566"/>
                  </a:lnTo>
                  <a:cubicBezTo>
                    <a:pt x="3576081" y="429038"/>
                    <a:pt x="3575099" y="431410"/>
                    <a:pt x="3573350" y="433158"/>
                  </a:cubicBezTo>
                  <a:cubicBezTo>
                    <a:pt x="3571602" y="434906"/>
                    <a:pt x="3569231" y="435888"/>
                    <a:pt x="3566759" y="435888"/>
                  </a:cubicBezTo>
                  <a:lnTo>
                    <a:pt x="9322" y="435888"/>
                  </a:lnTo>
                  <a:cubicBezTo>
                    <a:pt x="6850" y="435888"/>
                    <a:pt x="4479" y="434906"/>
                    <a:pt x="2730" y="433158"/>
                  </a:cubicBezTo>
                  <a:cubicBezTo>
                    <a:pt x="982" y="431410"/>
                    <a:pt x="0" y="429038"/>
                    <a:pt x="0" y="426566"/>
                  </a:cubicBezTo>
                  <a:lnTo>
                    <a:pt x="0" y="9322"/>
                  </a:lnTo>
                  <a:cubicBezTo>
                    <a:pt x="0" y="6850"/>
                    <a:pt x="982" y="4479"/>
                    <a:pt x="2730" y="2730"/>
                  </a:cubicBezTo>
                  <a:cubicBezTo>
                    <a:pt x="4479" y="982"/>
                    <a:pt x="6850" y="0"/>
                    <a:pt x="9322" y="0"/>
                  </a:cubicBezTo>
                  <a:close/>
                </a:path>
              </a:pathLst>
            </a:custGeom>
            <a:solidFill>
              <a:srgbClr val="244B60"/>
            </a:solidFill>
          </p:spPr>
        </p:sp>
        <p:sp>
          <p:nvSpPr>
            <p:cNvPr id="10" name="TextBox 10"/>
            <p:cNvSpPr txBox="1"/>
            <p:nvPr/>
          </p:nvSpPr>
          <p:spPr>
            <a:xfrm>
              <a:off x="0" y="38100"/>
              <a:ext cx="3576081" cy="397788"/>
            </a:xfrm>
            <a:prstGeom prst="rect">
              <a:avLst/>
            </a:prstGeom>
          </p:spPr>
          <p:txBody>
            <a:bodyPr lIns="50800" tIns="50800" rIns="50800" bIns="50800" rtlCol="0" anchor="ctr"/>
            <a:lstStyle/>
            <a:p>
              <a:pPr algn="ctr">
                <a:lnSpc>
                  <a:spcPts val="2580"/>
                </a:lnSpc>
              </a:pPr>
              <a:endParaRPr/>
            </a:p>
          </p:txBody>
        </p:sp>
      </p:grpSp>
      <p:sp>
        <p:nvSpPr>
          <p:cNvPr id="11" name="Freeform 11"/>
          <p:cNvSpPr/>
          <p:nvPr/>
        </p:nvSpPr>
        <p:spPr>
          <a:xfrm>
            <a:off x="529105" y="2349173"/>
            <a:ext cx="11301259" cy="3136099"/>
          </a:xfrm>
          <a:custGeom>
            <a:avLst/>
            <a:gdLst/>
            <a:ahLst/>
            <a:cxnLst/>
            <a:rect l="l" t="t" r="r" b="b"/>
            <a:pathLst>
              <a:path w="11301259" h="3136099">
                <a:moveTo>
                  <a:pt x="0" y="0"/>
                </a:moveTo>
                <a:lnTo>
                  <a:pt x="11301259" y="0"/>
                </a:lnTo>
                <a:lnTo>
                  <a:pt x="11301259" y="3136099"/>
                </a:lnTo>
                <a:lnTo>
                  <a:pt x="0" y="3136099"/>
                </a:lnTo>
                <a:lnTo>
                  <a:pt x="0" y="0"/>
                </a:lnTo>
                <a:close/>
              </a:path>
            </a:pathLst>
          </a:custGeom>
          <a:blipFill>
            <a:blip r:embed="rId4"/>
            <a:stretch>
              <a:fillRect/>
            </a:stretch>
          </a:blipFill>
        </p:spPr>
      </p:sp>
      <p:sp>
        <p:nvSpPr>
          <p:cNvPr id="12" name="Freeform 12"/>
          <p:cNvSpPr/>
          <p:nvPr/>
        </p:nvSpPr>
        <p:spPr>
          <a:xfrm>
            <a:off x="3390209" y="5951997"/>
            <a:ext cx="9369094" cy="4197670"/>
          </a:xfrm>
          <a:custGeom>
            <a:avLst/>
            <a:gdLst/>
            <a:ahLst/>
            <a:cxnLst/>
            <a:rect l="l" t="t" r="r" b="b"/>
            <a:pathLst>
              <a:path w="9369094" h="4197670">
                <a:moveTo>
                  <a:pt x="0" y="0"/>
                </a:moveTo>
                <a:lnTo>
                  <a:pt x="9369094" y="0"/>
                </a:lnTo>
                <a:lnTo>
                  <a:pt x="9369094" y="4197670"/>
                </a:lnTo>
                <a:lnTo>
                  <a:pt x="0" y="4197670"/>
                </a:lnTo>
                <a:lnTo>
                  <a:pt x="0" y="0"/>
                </a:lnTo>
                <a:close/>
              </a:path>
            </a:pathLst>
          </a:custGeom>
          <a:blipFill>
            <a:blip r:embed="rId5"/>
            <a:stretch>
              <a:fillRect/>
            </a:stretch>
          </a:blipFill>
        </p:spPr>
      </p:sp>
      <p:sp>
        <p:nvSpPr>
          <p:cNvPr id="13" name="Freeform 13"/>
          <p:cNvSpPr/>
          <p:nvPr/>
        </p:nvSpPr>
        <p:spPr>
          <a:xfrm>
            <a:off x="14046558" y="6585897"/>
            <a:ext cx="3394413" cy="3394413"/>
          </a:xfrm>
          <a:custGeom>
            <a:avLst/>
            <a:gdLst/>
            <a:ahLst/>
            <a:cxnLst/>
            <a:rect l="l" t="t" r="r" b="b"/>
            <a:pathLst>
              <a:path w="3394413" h="3394413">
                <a:moveTo>
                  <a:pt x="0" y="0"/>
                </a:moveTo>
                <a:lnTo>
                  <a:pt x="3394413" y="0"/>
                </a:lnTo>
                <a:lnTo>
                  <a:pt x="3394413" y="3394412"/>
                </a:lnTo>
                <a:lnTo>
                  <a:pt x="0" y="3394412"/>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14" name="TextBox 14"/>
          <p:cNvSpPr txBox="1"/>
          <p:nvPr/>
        </p:nvSpPr>
        <p:spPr>
          <a:xfrm>
            <a:off x="529105" y="621129"/>
            <a:ext cx="12388482" cy="1075944"/>
          </a:xfrm>
          <a:prstGeom prst="rect">
            <a:avLst/>
          </a:prstGeom>
        </p:spPr>
        <p:txBody>
          <a:bodyPr lIns="0" tIns="0" rIns="0" bIns="0" rtlCol="0" anchor="t">
            <a:spAutoFit/>
          </a:bodyPr>
          <a:lstStyle/>
          <a:p>
            <a:pPr algn="l">
              <a:lnSpc>
                <a:spcPts val="4247"/>
              </a:lnSpc>
            </a:pPr>
            <a:r>
              <a:rPr lang="en-US" sz="3599">
                <a:solidFill>
                  <a:srgbClr val="FFFFFF"/>
                </a:solidFill>
                <a:latin typeface="Shrikhand"/>
                <a:ea typeface="Shrikhand"/>
                <a:cs typeface="Shrikhand"/>
                <a:sym typeface="Shrikhand"/>
              </a:rPr>
              <a:t>Find the highest-priced product for each category name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30116" y="-176919"/>
            <a:ext cx="6257884" cy="10826696"/>
            <a:chOff x="0" y="0"/>
            <a:chExt cx="1796435" cy="3107992"/>
          </a:xfrm>
        </p:grpSpPr>
        <p:sp>
          <p:nvSpPr>
            <p:cNvPr id="3" name="Freeform 3"/>
            <p:cNvSpPr/>
            <p:nvPr/>
          </p:nvSpPr>
          <p:spPr>
            <a:xfrm>
              <a:off x="0" y="0"/>
              <a:ext cx="1796435" cy="3107992"/>
            </a:xfrm>
            <a:custGeom>
              <a:avLst/>
              <a:gdLst/>
              <a:ahLst/>
              <a:cxnLst/>
              <a:rect l="l" t="t" r="r" b="b"/>
              <a:pathLst>
                <a:path w="1796435" h="3107992">
                  <a:moveTo>
                    <a:pt x="18557" y="0"/>
                  </a:moveTo>
                  <a:lnTo>
                    <a:pt x="1777878" y="0"/>
                  </a:lnTo>
                  <a:cubicBezTo>
                    <a:pt x="1788127" y="0"/>
                    <a:pt x="1796435" y="8308"/>
                    <a:pt x="1796435" y="18557"/>
                  </a:cubicBezTo>
                  <a:lnTo>
                    <a:pt x="1796435" y="3089434"/>
                  </a:lnTo>
                  <a:cubicBezTo>
                    <a:pt x="1796435" y="3099683"/>
                    <a:pt x="1788127" y="3107992"/>
                    <a:pt x="1777878" y="3107992"/>
                  </a:cubicBezTo>
                  <a:lnTo>
                    <a:pt x="18557" y="3107992"/>
                  </a:lnTo>
                  <a:cubicBezTo>
                    <a:pt x="8308" y="3107992"/>
                    <a:pt x="0" y="3099683"/>
                    <a:pt x="0" y="3089434"/>
                  </a:cubicBezTo>
                  <a:lnTo>
                    <a:pt x="0" y="18557"/>
                  </a:lnTo>
                  <a:cubicBezTo>
                    <a:pt x="0" y="8308"/>
                    <a:pt x="8308" y="0"/>
                    <a:pt x="18557" y="0"/>
                  </a:cubicBezTo>
                  <a:close/>
                </a:path>
              </a:pathLst>
            </a:custGeom>
            <a:solidFill>
              <a:srgbClr val="244B60"/>
            </a:solidFill>
          </p:spPr>
        </p:sp>
        <p:sp>
          <p:nvSpPr>
            <p:cNvPr id="4" name="TextBox 4"/>
            <p:cNvSpPr txBox="1"/>
            <p:nvPr/>
          </p:nvSpPr>
          <p:spPr>
            <a:xfrm>
              <a:off x="0" y="38100"/>
              <a:ext cx="1796435" cy="3069892"/>
            </a:xfrm>
            <a:prstGeom prst="rect">
              <a:avLst/>
            </a:prstGeom>
          </p:spPr>
          <p:txBody>
            <a:bodyPr lIns="50800" tIns="50800" rIns="50800" bIns="50800" rtlCol="0" anchor="ctr"/>
            <a:lstStyle/>
            <a:p>
              <a:pPr algn="ctr">
                <a:lnSpc>
                  <a:spcPts val="2580"/>
                </a:lnSpc>
              </a:pPr>
              <a:endParaRPr/>
            </a:p>
          </p:txBody>
        </p:sp>
      </p:grpSp>
      <p:grpSp>
        <p:nvGrpSpPr>
          <p:cNvPr id="5" name="Group 5"/>
          <p:cNvGrpSpPr/>
          <p:nvPr/>
        </p:nvGrpSpPr>
        <p:grpSpPr>
          <a:xfrm>
            <a:off x="12236226" y="854535"/>
            <a:ext cx="6051774" cy="3505402"/>
            <a:chOff x="0" y="0"/>
            <a:chExt cx="1693236" cy="980782"/>
          </a:xfrm>
        </p:grpSpPr>
        <p:sp>
          <p:nvSpPr>
            <p:cNvPr id="6" name="Freeform 6"/>
            <p:cNvSpPr/>
            <p:nvPr/>
          </p:nvSpPr>
          <p:spPr>
            <a:xfrm>
              <a:off x="0" y="0"/>
              <a:ext cx="1693236" cy="980782"/>
            </a:xfrm>
            <a:custGeom>
              <a:avLst/>
              <a:gdLst/>
              <a:ahLst/>
              <a:cxnLst/>
              <a:rect l="l" t="t" r="r" b="b"/>
              <a:pathLst>
                <a:path w="1693236" h="980782">
                  <a:moveTo>
                    <a:pt x="29423" y="0"/>
                  </a:moveTo>
                  <a:lnTo>
                    <a:pt x="1663813" y="0"/>
                  </a:lnTo>
                  <a:cubicBezTo>
                    <a:pt x="1680063" y="0"/>
                    <a:pt x="1693236" y="13173"/>
                    <a:pt x="1693236" y="29423"/>
                  </a:cubicBezTo>
                  <a:lnTo>
                    <a:pt x="1693236" y="951359"/>
                  </a:lnTo>
                  <a:cubicBezTo>
                    <a:pt x="1693236" y="959162"/>
                    <a:pt x="1690136" y="966646"/>
                    <a:pt x="1684618" y="972164"/>
                  </a:cubicBezTo>
                  <a:cubicBezTo>
                    <a:pt x="1679100" y="977682"/>
                    <a:pt x="1671616" y="980782"/>
                    <a:pt x="1663813" y="980782"/>
                  </a:cubicBezTo>
                  <a:lnTo>
                    <a:pt x="29423" y="980782"/>
                  </a:lnTo>
                  <a:cubicBezTo>
                    <a:pt x="21620" y="980782"/>
                    <a:pt x="14136" y="977682"/>
                    <a:pt x="8618" y="972164"/>
                  </a:cubicBezTo>
                  <a:cubicBezTo>
                    <a:pt x="3100" y="966646"/>
                    <a:pt x="0" y="959162"/>
                    <a:pt x="0" y="951359"/>
                  </a:cubicBezTo>
                  <a:lnTo>
                    <a:pt x="0" y="29423"/>
                  </a:lnTo>
                  <a:cubicBezTo>
                    <a:pt x="0" y="21620"/>
                    <a:pt x="3100" y="14136"/>
                    <a:pt x="8618" y="8618"/>
                  </a:cubicBezTo>
                  <a:cubicBezTo>
                    <a:pt x="14136" y="3100"/>
                    <a:pt x="21620" y="0"/>
                    <a:pt x="29423" y="0"/>
                  </a:cubicBezTo>
                  <a:close/>
                </a:path>
              </a:pathLst>
            </a:custGeom>
            <a:blipFill>
              <a:blip r:embed="rId2"/>
              <a:stretch>
                <a:fillRect t="-14884"/>
              </a:stretch>
            </a:blipFill>
            <a:ln cap="rnd">
              <a:noFill/>
              <a:prstDash val="solid"/>
              <a:round/>
            </a:ln>
          </p:spPr>
        </p:sp>
      </p:grpSp>
      <p:grpSp>
        <p:nvGrpSpPr>
          <p:cNvPr id="7" name="Group 7"/>
          <p:cNvGrpSpPr/>
          <p:nvPr/>
        </p:nvGrpSpPr>
        <p:grpSpPr>
          <a:xfrm>
            <a:off x="12236226" y="4966518"/>
            <a:ext cx="6051774" cy="4858723"/>
            <a:chOff x="0" y="0"/>
            <a:chExt cx="1693236" cy="1359430"/>
          </a:xfrm>
        </p:grpSpPr>
        <p:sp>
          <p:nvSpPr>
            <p:cNvPr id="8" name="Freeform 8"/>
            <p:cNvSpPr/>
            <p:nvPr/>
          </p:nvSpPr>
          <p:spPr>
            <a:xfrm>
              <a:off x="0" y="0"/>
              <a:ext cx="1693236" cy="1359430"/>
            </a:xfrm>
            <a:custGeom>
              <a:avLst/>
              <a:gdLst/>
              <a:ahLst/>
              <a:cxnLst/>
              <a:rect l="l" t="t" r="r" b="b"/>
              <a:pathLst>
                <a:path w="1693236" h="1359430">
                  <a:moveTo>
                    <a:pt x="29423" y="0"/>
                  </a:moveTo>
                  <a:lnTo>
                    <a:pt x="1663813" y="0"/>
                  </a:lnTo>
                  <a:cubicBezTo>
                    <a:pt x="1680063" y="0"/>
                    <a:pt x="1693236" y="13173"/>
                    <a:pt x="1693236" y="29423"/>
                  </a:cubicBezTo>
                  <a:lnTo>
                    <a:pt x="1693236" y="1330007"/>
                  </a:lnTo>
                  <a:cubicBezTo>
                    <a:pt x="1693236" y="1337810"/>
                    <a:pt x="1690136" y="1345295"/>
                    <a:pt x="1684618" y="1350813"/>
                  </a:cubicBezTo>
                  <a:cubicBezTo>
                    <a:pt x="1679100" y="1356330"/>
                    <a:pt x="1671616" y="1359430"/>
                    <a:pt x="1663813" y="1359430"/>
                  </a:cubicBezTo>
                  <a:lnTo>
                    <a:pt x="29423" y="1359430"/>
                  </a:lnTo>
                  <a:cubicBezTo>
                    <a:pt x="21620" y="1359430"/>
                    <a:pt x="14136" y="1356330"/>
                    <a:pt x="8618" y="1350813"/>
                  </a:cubicBezTo>
                  <a:cubicBezTo>
                    <a:pt x="3100" y="1345295"/>
                    <a:pt x="0" y="1337810"/>
                    <a:pt x="0" y="1330007"/>
                  </a:cubicBezTo>
                  <a:lnTo>
                    <a:pt x="0" y="29423"/>
                  </a:lnTo>
                  <a:cubicBezTo>
                    <a:pt x="0" y="21620"/>
                    <a:pt x="3100" y="14136"/>
                    <a:pt x="8618" y="8618"/>
                  </a:cubicBezTo>
                  <a:cubicBezTo>
                    <a:pt x="14136" y="3100"/>
                    <a:pt x="21620" y="0"/>
                    <a:pt x="29423" y="0"/>
                  </a:cubicBezTo>
                  <a:close/>
                </a:path>
              </a:pathLst>
            </a:custGeom>
            <a:blipFill>
              <a:blip r:embed="rId3"/>
              <a:stretch>
                <a:fillRect t="-43586" b="-43586"/>
              </a:stretch>
            </a:blipFill>
            <a:ln cap="rnd">
              <a:noFill/>
              <a:prstDash val="solid"/>
              <a:round/>
            </a:ln>
          </p:spPr>
        </p:sp>
      </p:grpSp>
      <p:sp>
        <p:nvSpPr>
          <p:cNvPr id="9" name="Freeform 9"/>
          <p:cNvSpPr/>
          <p:nvPr/>
        </p:nvSpPr>
        <p:spPr>
          <a:xfrm>
            <a:off x="0" y="-176919"/>
            <a:ext cx="12030116" cy="10463919"/>
          </a:xfrm>
          <a:custGeom>
            <a:avLst/>
            <a:gdLst/>
            <a:ahLst/>
            <a:cxnLst/>
            <a:rect l="l" t="t" r="r" b="b"/>
            <a:pathLst>
              <a:path w="12030116" h="10463919">
                <a:moveTo>
                  <a:pt x="0" y="0"/>
                </a:moveTo>
                <a:lnTo>
                  <a:pt x="12030116" y="0"/>
                </a:lnTo>
                <a:lnTo>
                  <a:pt x="12030116" y="10463919"/>
                </a:lnTo>
                <a:lnTo>
                  <a:pt x="0" y="10463919"/>
                </a:lnTo>
                <a:lnTo>
                  <a:pt x="0" y="0"/>
                </a:lnTo>
                <a:close/>
              </a:path>
            </a:pathLst>
          </a:custGeom>
          <a:blipFill>
            <a:blip r:embed="rId4"/>
            <a:stretch>
              <a:fillRect l="-10310" r="-20242"/>
            </a:stretch>
          </a:blipFill>
        </p:spPr>
      </p:sp>
      <p:sp>
        <p:nvSpPr>
          <p:cNvPr id="10" name="Freeform 10"/>
          <p:cNvSpPr/>
          <p:nvPr/>
        </p:nvSpPr>
        <p:spPr>
          <a:xfrm>
            <a:off x="4537307" y="7395880"/>
            <a:ext cx="7265721" cy="2784062"/>
          </a:xfrm>
          <a:custGeom>
            <a:avLst/>
            <a:gdLst/>
            <a:ahLst/>
            <a:cxnLst/>
            <a:rect l="l" t="t" r="r" b="b"/>
            <a:pathLst>
              <a:path w="7265721" h="2784062">
                <a:moveTo>
                  <a:pt x="0" y="0"/>
                </a:moveTo>
                <a:lnTo>
                  <a:pt x="7265720" y="0"/>
                </a:lnTo>
                <a:lnTo>
                  <a:pt x="7265720" y="2784062"/>
                </a:lnTo>
                <a:lnTo>
                  <a:pt x="0" y="2784062"/>
                </a:lnTo>
                <a:lnTo>
                  <a:pt x="0" y="0"/>
                </a:lnTo>
                <a:close/>
              </a:path>
            </a:pathLst>
          </a:custGeom>
          <a:blipFill>
            <a:blip r:embed="rId5"/>
            <a:stretch>
              <a:fillRect t="-1928" b="-63622"/>
            </a:stretch>
          </a:blipFill>
        </p:spPr>
      </p:sp>
      <p:sp>
        <p:nvSpPr>
          <p:cNvPr id="11" name="Freeform 11"/>
          <p:cNvSpPr/>
          <p:nvPr/>
        </p:nvSpPr>
        <p:spPr>
          <a:xfrm>
            <a:off x="571626" y="1327356"/>
            <a:ext cx="11231401" cy="5012013"/>
          </a:xfrm>
          <a:custGeom>
            <a:avLst/>
            <a:gdLst/>
            <a:ahLst/>
            <a:cxnLst/>
            <a:rect l="l" t="t" r="r" b="b"/>
            <a:pathLst>
              <a:path w="11231401" h="5012013">
                <a:moveTo>
                  <a:pt x="0" y="0"/>
                </a:moveTo>
                <a:lnTo>
                  <a:pt x="11231401" y="0"/>
                </a:lnTo>
                <a:lnTo>
                  <a:pt x="11231401" y="5012013"/>
                </a:lnTo>
                <a:lnTo>
                  <a:pt x="0" y="5012013"/>
                </a:lnTo>
                <a:lnTo>
                  <a:pt x="0" y="0"/>
                </a:lnTo>
                <a:close/>
              </a:path>
            </a:pathLst>
          </a:custGeom>
          <a:blipFill>
            <a:blip r:embed="rId6"/>
            <a:stretch>
              <a:fillRect/>
            </a:stretch>
          </a:blipFill>
        </p:spPr>
      </p:sp>
      <p:sp>
        <p:nvSpPr>
          <p:cNvPr id="12" name="TextBox 12"/>
          <p:cNvSpPr txBox="1"/>
          <p:nvPr/>
        </p:nvSpPr>
        <p:spPr>
          <a:xfrm>
            <a:off x="571626" y="222752"/>
            <a:ext cx="9142142" cy="945642"/>
          </a:xfrm>
          <a:prstGeom prst="rect">
            <a:avLst/>
          </a:prstGeom>
        </p:spPr>
        <p:txBody>
          <a:bodyPr lIns="0" tIns="0" rIns="0" bIns="0" rtlCol="0" anchor="t">
            <a:spAutoFit/>
          </a:bodyPr>
          <a:lstStyle/>
          <a:p>
            <a:pPr algn="l">
              <a:lnSpc>
                <a:spcPts val="3744"/>
              </a:lnSpc>
            </a:pPr>
            <a:r>
              <a:rPr lang="en-US" sz="3200">
                <a:solidFill>
                  <a:srgbClr val="FFFFFF"/>
                </a:solidFill>
                <a:latin typeface="Shrikhand"/>
                <a:ea typeface="Shrikhand"/>
                <a:cs typeface="Shrikhand"/>
                <a:sym typeface="Shrikhand"/>
              </a:rPr>
              <a:t>Find the total number of orders placed by each customer per store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1003</Words>
  <Application>Microsoft Office PowerPoint</Application>
  <PresentationFormat>Custom</PresentationFormat>
  <Paragraphs>70</Paragraphs>
  <Slides>19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Calibri</vt:lpstr>
      <vt:lpstr>Lovelo</vt:lpstr>
      <vt:lpstr>Gagalin</vt:lpstr>
      <vt:lpstr>IBM Plex Sans</vt:lpstr>
      <vt:lpstr>Open Sans Bold</vt:lpstr>
      <vt:lpstr>Shrikhand</vt:lpstr>
      <vt:lpstr>The Seasons Bold</vt:lpstr>
      <vt:lpstr>Canva Sans Bold</vt:lpstr>
      <vt:lpstr>Canva Sans</vt:lpstr>
      <vt:lpstr>Arial</vt:lpstr>
      <vt:lpstr>Montserrat Bold</vt:lpstr>
      <vt:lpstr>Hagrid Text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consectetur adipiscing elit, sed do eiusmod tempor incididunt ut labore et dolore magna aliqua. Ut enim ad minim veniam, quis nostrud exercitation ullamco laboris nisi ut aliquip ex ea commodo consequat. Duis aute irure dolor</dc:title>
  <dc:creator>Syed Ibrahim</dc:creator>
  <cp:lastModifiedBy>Syed Ibrahim</cp:lastModifiedBy>
  <cp:revision>6</cp:revision>
  <dcterms:created xsi:type="dcterms:W3CDTF">2006-08-16T00:00:00Z</dcterms:created>
  <dcterms:modified xsi:type="dcterms:W3CDTF">2025-01-08T18:25:21Z</dcterms:modified>
  <dc:identifier>DAGZqP9N8Z8</dc:identifier>
</cp:coreProperties>
</file>